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22" r:id="rId2"/>
    <p:sldId id="325" r:id="rId3"/>
    <p:sldId id="326" r:id="rId4"/>
    <p:sldId id="327" r:id="rId5"/>
    <p:sldId id="328" r:id="rId6"/>
    <p:sldId id="329" r:id="rId7"/>
    <p:sldId id="330" r:id="rId8"/>
    <p:sldId id="331" r:id="rId9"/>
    <p:sldId id="333" r:id="rId10"/>
    <p:sldId id="334" r:id="rId11"/>
    <p:sldId id="335" r:id="rId12"/>
    <p:sldId id="336" r:id="rId13"/>
    <p:sldId id="337" r:id="rId14"/>
    <p:sldId id="338" r:id="rId15"/>
    <p:sldId id="339" r:id="rId16"/>
    <p:sldId id="340" r:id="rId17"/>
    <p:sldId id="341" r:id="rId18"/>
    <p:sldId id="342" r:id="rId19"/>
    <p:sldId id="344" r:id="rId20"/>
    <p:sldId id="348" r:id="rId21"/>
    <p:sldId id="349" r:id="rId22"/>
    <p:sldId id="345" r:id="rId23"/>
    <p:sldId id="346" r:id="rId24"/>
    <p:sldId id="350" r:id="rId25"/>
    <p:sldId id="347" r:id="rId26"/>
    <p:sldId id="324"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0E1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737" autoAdjust="0"/>
  </p:normalViewPr>
  <p:slideViewPr>
    <p:cSldViewPr snapToGrid="0">
      <p:cViewPr varScale="1">
        <p:scale>
          <a:sx n="56" d="100"/>
          <a:sy n="56" d="100"/>
        </p:scale>
        <p:origin x="1296" y="66"/>
      </p:cViewPr>
      <p:guideLst/>
    </p:cSldViewPr>
  </p:slideViewPr>
  <p:outlineViewPr>
    <p:cViewPr>
      <p:scale>
        <a:sx n="33" d="100"/>
        <a:sy n="33" d="100"/>
      </p:scale>
      <p:origin x="0" y="-5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67ACF-50F4-4CD0-9408-53B8B47F4505}" type="datetimeFigureOut">
              <a:rPr lang="ru-RU" smtClean="0"/>
              <a:t>01.12.2020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96FDE-6859-4F0F-91DC-DCBD0EB19471}" type="slidenum">
              <a:rPr lang="ru-RU" smtClean="0"/>
              <a:t>‹#›</a:t>
            </a:fld>
            <a:endParaRPr lang="ru-RU"/>
          </a:p>
        </p:txBody>
      </p:sp>
    </p:spTree>
    <p:extLst>
      <p:ext uri="{BB962C8B-B14F-4D97-AF65-F5344CB8AC3E}">
        <p14:creationId xmlns:p14="http://schemas.microsoft.com/office/powerpoint/2010/main" val="330667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a:t>
            </a:fld>
            <a:endParaRPr lang="ru-RU" dirty="0"/>
          </a:p>
        </p:txBody>
      </p:sp>
    </p:spTree>
    <p:extLst>
      <p:ext uri="{BB962C8B-B14F-4D97-AF65-F5344CB8AC3E}">
        <p14:creationId xmlns:p14="http://schemas.microsoft.com/office/powerpoint/2010/main" val="4050749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10</a:t>
            </a:fld>
            <a:endParaRPr lang="ru-RU" dirty="0"/>
          </a:p>
        </p:txBody>
      </p:sp>
    </p:spTree>
    <p:extLst>
      <p:ext uri="{BB962C8B-B14F-4D97-AF65-F5344CB8AC3E}">
        <p14:creationId xmlns:p14="http://schemas.microsoft.com/office/powerpoint/2010/main" val="12900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11</a:t>
            </a:fld>
            <a:endParaRPr lang="ru-RU" dirty="0"/>
          </a:p>
        </p:txBody>
      </p:sp>
    </p:spTree>
    <p:extLst>
      <p:ext uri="{BB962C8B-B14F-4D97-AF65-F5344CB8AC3E}">
        <p14:creationId xmlns:p14="http://schemas.microsoft.com/office/powerpoint/2010/main" val="3192935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Calibri" panose="020F0502020204030204" pitchFamily="34" charset="0"/>
                <a:ea typeface="Calibri" panose="020F0502020204030204" pitchFamily="34" charset="0"/>
                <a:cs typeface="Times New Roman" panose="02020603050405020304" pitchFamily="18" charset="0"/>
              </a:rPr>
              <a:t>Координаты точки 3</a:t>
            </a:r>
            <a:r>
              <a:rPr lang="en-US" sz="1800" dirty="0">
                <a:effectLst/>
                <a:latin typeface="Calibri" panose="020F0502020204030204" pitchFamily="34" charset="0"/>
                <a:ea typeface="Calibri" panose="020F0502020204030204" pitchFamily="34" charset="0"/>
                <a:cs typeface="Times New Roman" panose="02020603050405020304" pitchFamily="18" charset="0"/>
              </a:rPr>
              <a:t>D </a:t>
            </a:r>
            <a:r>
              <a:rPr lang="ru-RU" sz="1800" dirty="0">
                <a:effectLst/>
                <a:latin typeface="Calibri" panose="020F0502020204030204" pitchFamily="34" charset="0"/>
                <a:ea typeface="Calibri" panose="020F0502020204030204" pitchFamily="34" charset="0"/>
                <a:cs typeface="Times New Roman" panose="02020603050405020304" pitchFamily="18" charset="0"/>
              </a:rPr>
              <a:t>объекта могут быть вычислены на основе разности между измеренной фазой и значением фазы плоскости отсчета (</a:t>
            </a:r>
            <a:r>
              <a:rPr lang="en-US" sz="1800" dirty="0">
                <a:effectLst/>
                <a:latin typeface="Calibri" panose="020F0502020204030204" pitchFamily="34" charset="0"/>
                <a:ea typeface="Calibri" panose="020F0502020204030204" pitchFamily="34" charset="0"/>
                <a:cs typeface="Times New Roman" panose="02020603050405020304" pitchFamily="18" charset="0"/>
              </a:rPr>
              <a:t>reference plane</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12</a:t>
            </a:fld>
            <a:endParaRPr lang="ru-RU" dirty="0"/>
          </a:p>
        </p:txBody>
      </p:sp>
    </p:spTree>
    <p:extLst>
      <p:ext uri="{BB962C8B-B14F-4D97-AF65-F5344CB8AC3E}">
        <p14:creationId xmlns:p14="http://schemas.microsoft.com/office/powerpoint/2010/main" val="23220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 основным недостаткам методов последовательной проекции относится неспособность получить трехмерный объект в динамическом движении или такой объект, как часть человеческого тела.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Существуют методы, использующие цветовую информацию или уникальную схему кодированию в проекционном паттерне и требующие всего одно полученное изображение для получения полного кадра 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модели с координатами каждой видимой точки сцены.</a:t>
            </a:r>
          </a:p>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13</a:t>
            </a:fld>
            <a:endParaRPr lang="ru-RU" dirty="0"/>
          </a:p>
        </p:txBody>
      </p:sp>
    </p:spTree>
    <p:extLst>
      <p:ext uri="{BB962C8B-B14F-4D97-AF65-F5344CB8AC3E}">
        <p14:creationId xmlns:p14="http://schemas.microsoft.com/office/powerpoint/2010/main" val="32118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14</a:t>
            </a:fld>
            <a:endParaRPr lang="ru-RU" dirty="0"/>
          </a:p>
        </p:txBody>
      </p:sp>
    </p:spTree>
    <p:extLst>
      <p:ext uri="{BB962C8B-B14F-4D97-AF65-F5344CB8AC3E}">
        <p14:creationId xmlns:p14="http://schemas.microsoft.com/office/powerpoint/2010/main" val="118969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Индексация полос необходима для достижения надежной трехмерной реконструкции поверхности объекта, поскольку порядок, в котором наблюдаются полосы не обязательно то, в котором они проецируются.</a:t>
            </a:r>
          </a:p>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15</a:t>
            </a:fld>
            <a:endParaRPr lang="ru-RU" dirty="0"/>
          </a:p>
        </p:txBody>
      </p:sp>
    </p:spTree>
    <p:extLst>
      <p:ext uri="{BB962C8B-B14F-4D97-AF65-F5344CB8AC3E}">
        <p14:creationId xmlns:p14="http://schemas.microsoft.com/office/powerpoint/2010/main" val="1018358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en-US" sz="1800" b="0" i="0" u="none" strike="noStrike" baseline="0" dirty="0">
                <a:latin typeface="NimbusRomNo9L-Regu"/>
              </a:rPr>
              <a:t>Example of color stripe indexing based on De Bruijn sequence (</a:t>
            </a:r>
            <a:r>
              <a:rPr lang="en-US" sz="1800" b="0" i="0" u="none" strike="noStrike" baseline="0" dirty="0">
                <a:latin typeface="NimbusRomNo9L-ReguItal"/>
              </a:rPr>
              <a:t>k</a:t>
            </a:r>
            <a:r>
              <a:rPr lang="ru-RU" sz="1800" b="0" i="0" u="none" strike="noStrike" baseline="0" dirty="0">
                <a:latin typeface="NimbusRomNo9L-ReguItal"/>
              </a:rPr>
              <a:t>=</a:t>
            </a:r>
            <a:r>
              <a:rPr lang="en-US" sz="1800" b="0" i="0" u="none" strike="noStrike" baseline="0" dirty="0">
                <a:latin typeface="NimbusRomNo9L-Regu"/>
              </a:rPr>
              <a:t>5</a:t>
            </a:r>
            <a:r>
              <a:rPr lang="ru-RU" sz="1800" b="0" i="0" u="none" strike="noStrike" baseline="0" dirty="0">
                <a:latin typeface="RMTMI"/>
              </a:rPr>
              <a:t> </a:t>
            </a:r>
            <a:r>
              <a:rPr lang="en-US" sz="1800" b="0" i="0" u="none" strike="noStrike" baseline="0" dirty="0">
                <a:latin typeface="RMTMI"/>
              </a:rPr>
              <a:t>and </a:t>
            </a:r>
            <a:r>
              <a:rPr lang="en-US" sz="1800" b="0" i="0" u="none" strike="noStrike" baseline="0" dirty="0">
                <a:latin typeface="NimbusRomNo9L-ReguItal"/>
              </a:rPr>
              <a:t>n</a:t>
            </a:r>
            <a:r>
              <a:rPr lang="ru-RU" sz="1800" b="0" i="0" u="none" strike="noStrike" baseline="0" dirty="0">
                <a:latin typeface="NimbusRomNo9L-ReguItal"/>
              </a:rPr>
              <a:t>=3</a:t>
            </a:r>
            <a:r>
              <a:rPr lang="en-US" sz="1800" b="0" i="0" u="none" strike="noStrike" baseline="0" dirty="0">
                <a:latin typeface="NimbusRomNo9L-ReguItal"/>
              </a:rPr>
              <a:t>)</a:t>
            </a:r>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16</a:t>
            </a:fld>
            <a:endParaRPr lang="ru-RU"/>
          </a:p>
        </p:txBody>
      </p:sp>
    </p:spTree>
    <p:extLst>
      <p:ext uri="{BB962C8B-B14F-4D97-AF65-F5344CB8AC3E}">
        <p14:creationId xmlns:p14="http://schemas.microsoft.com/office/powerpoint/2010/main" val="357464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17</a:t>
            </a:fld>
            <a:endParaRPr lang="ru-RU"/>
          </a:p>
        </p:txBody>
      </p:sp>
    </p:spTree>
    <p:extLst>
      <p:ext uri="{BB962C8B-B14F-4D97-AF65-F5344CB8AC3E}">
        <p14:creationId xmlns:p14="http://schemas.microsoft.com/office/powerpoint/2010/main" val="4287062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18</a:t>
            </a:fld>
            <a:endParaRPr lang="ru-RU"/>
          </a:p>
        </p:txBody>
      </p:sp>
    </p:spTree>
    <p:extLst>
      <p:ext uri="{BB962C8B-B14F-4D97-AF65-F5344CB8AC3E}">
        <p14:creationId xmlns:p14="http://schemas.microsoft.com/office/powerpoint/2010/main" val="416248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Плоскость калибровочной доски плоской калибровочной доски имеет координату </a:t>
            </a:r>
            <a:r>
              <a:rPr lang="en-US" dirty="0"/>
              <a:t>Z = 0</a:t>
            </a:r>
            <a:endParaRPr lang="ru-RU" dirty="0"/>
          </a:p>
          <a:p>
            <a:pPr algn="l"/>
            <a:r>
              <a:rPr lang="ru-RU" dirty="0"/>
              <a:t>Каждая точка на поверхности калибровочной доски связана с точкой на изображении гомографической матрицей </a:t>
            </a:r>
            <a:r>
              <a:rPr lang="en-US" dirty="0"/>
              <a:t>H</a:t>
            </a:r>
            <a:endParaRPr lang="ru-RU" dirty="0"/>
          </a:p>
          <a:p>
            <a:pPr algn="l"/>
            <a:r>
              <a:rPr lang="ru-RU" dirty="0"/>
              <a:t>(</a:t>
            </a:r>
            <a:r>
              <a:rPr lang="ru-RU" b="0" i="0" dirty="0" err="1">
                <a:solidFill>
                  <a:srgbClr val="333333"/>
                </a:solidFill>
                <a:effectLst/>
                <a:latin typeface="Arial" panose="020B0604020202020204" pitchFamily="34" charset="0"/>
              </a:rPr>
              <a:t>Гомография</a:t>
            </a:r>
            <a:r>
              <a:rPr lang="ru-RU" b="0" i="0" dirty="0">
                <a:solidFill>
                  <a:srgbClr val="333333"/>
                </a:solidFill>
                <a:effectLst/>
                <a:latin typeface="Arial" panose="020B0604020202020204" pitchFamily="34" charset="0"/>
              </a:rPr>
              <a:t> – это обратимое преобразование плоскости, отображающее прямые линии в прямые линии</a:t>
            </a:r>
            <a:r>
              <a:rPr lang="ru-RU" dirty="0"/>
              <a:t>)</a:t>
            </a:r>
          </a:p>
          <a:p>
            <a:pPr algn="l"/>
            <a:r>
              <a:rPr lang="en-US" dirty="0"/>
              <a:t>r1, r2, r3 – </a:t>
            </a:r>
            <a:r>
              <a:rPr lang="ru-RU" dirty="0"/>
              <a:t>вектора-столбцы матрицы вращения</a:t>
            </a:r>
          </a:p>
        </p:txBody>
      </p:sp>
      <p:sp>
        <p:nvSpPr>
          <p:cNvPr id="4" name="Номер слайда 3"/>
          <p:cNvSpPr>
            <a:spLocks noGrp="1"/>
          </p:cNvSpPr>
          <p:nvPr>
            <p:ph type="sldNum" sz="quarter" idx="5"/>
          </p:nvPr>
        </p:nvSpPr>
        <p:spPr/>
        <p:txBody>
          <a:bodyPr/>
          <a:lstStyle/>
          <a:p>
            <a:fld id="{98196FDE-6859-4F0F-91DC-DCBD0EB19471}" type="slidenum">
              <a:rPr lang="ru-RU" smtClean="0"/>
              <a:t>19</a:t>
            </a:fld>
            <a:endParaRPr lang="ru-RU"/>
          </a:p>
        </p:txBody>
      </p:sp>
    </p:spTree>
    <p:extLst>
      <p:ext uri="{BB962C8B-B14F-4D97-AF65-F5344CB8AC3E}">
        <p14:creationId xmlns:p14="http://schemas.microsoft.com/office/powerpoint/2010/main" val="201932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Музейные экспонаты</a:t>
            </a:r>
            <a:br>
              <a:rPr lang="ru-RU" dirty="0"/>
            </a:br>
            <a:r>
              <a:rPr lang="en-US" dirty="0"/>
              <a:t>https://www.artec3d.com/ru/cases/3d-scanning-largest-natural-sciences-collection-europe</a:t>
            </a:r>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a:t>
            </a:fld>
            <a:endParaRPr lang="ru-RU" dirty="0"/>
          </a:p>
        </p:txBody>
      </p:sp>
    </p:spTree>
    <p:extLst>
      <p:ext uri="{BB962C8B-B14F-4D97-AF65-F5344CB8AC3E}">
        <p14:creationId xmlns:p14="http://schemas.microsoft.com/office/powerpoint/2010/main" val="426690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Вектора-столбцы матрицы вращения ортонормированные</a:t>
            </a:r>
          </a:p>
          <a:p>
            <a:pPr algn="l"/>
            <a:r>
              <a:rPr lang="ru-RU" dirty="0"/>
              <a:t>Матрица </a:t>
            </a:r>
            <a:r>
              <a:rPr lang="en-US" dirty="0"/>
              <a:t>K_-T*K_-1 </a:t>
            </a:r>
            <a:r>
              <a:rPr lang="ru-RU" dirty="0"/>
              <a:t>является симметричной матрицей, она может быть определена с помощью вектора с размерностью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h_i</a:t>
            </a:r>
            <a:r>
              <a:rPr lang="en-US" dirty="0"/>
              <a:t> – </a:t>
            </a:r>
            <a:r>
              <a:rPr lang="ru-RU" dirty="0"/>
              <a:t>вектор столбец матрицы </a:t>
            </a:r>
            <a:r>
              <a:rPr lang="en-US" dirty="0"/>
              <a:t>H</a:t>
            </a:r>
            <a:endParaRPr lang="ru-RU" dirty="0"/>
          </a:p>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20</a:t>
            </a:fld>
            <a:endParaRPr lang="ru-RU"/>
          </a:p>
        </p:txBody>
      </p:sp>
    </p:spTree>
    <p:extLst>
      <p:ext uri="{BB962C8B-B14F-4D97-AF65-F5344CB8AC3E}">
        <p14:creationId xmlns:p14="http://schemas.microsoft.com/office/powerpoint/2010/main" val="1831709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нахождения </a:t>
            </a:r>
            <a:r>
              <a:rPr lang="en-US" dirty="0"/>
              <a:t>a </a:t>
            </a:r>
            <a:r>
              <a:rPr lang="ru-RU" dirty="0"/>
              <a:t>требуется как минимум три изображения с разных ракурсов, на практике для минимизации шума используют и большее количество изображений</a:t>
            </a:r>
          </a:p>
          <a:p>
            <a:pPr algn="l"/>
            <a:r>
              <a:rPr lang="ru-RU" dirty="0"/>
              <a:t>Результат может быть также оптимизирован для минимизации ошибки </a:t>
            </a:r>
            <a:r>
              <a:rPr lang="ru-RU" dirty="0" err="1"/>
              <a:t>репроекции</a:t>
            </a:r>
            <a:r>
              <a:rPr lang="ru-RU" dirty="0"/>
              <a:t> путем минимизации приведенной энергетической функции</a:t>
            </a:r>
            <a:br>
              <a:rPr lang="ru-RU" dirty="0"/>
            </a:br>
            <a:r>
              <a:rPr lang="ru-RU" dirty="0"/>
              <a:t>(Ошибка </a:t>
            </a:r>
            <a:r>
              <a:rPr lang="ru-RU" dirty="0" err="1"/>
              <a:t>репроекции</a:t>
            </a:r>
            <a:r>
              <a:rPr lang="ru-RU" dirty="0"/>
              <a:t>-это геометрическая ошибка, соответствующая расстоянию изображения между проецируемой точкой и измеренной точкой)</a:t>
            </a:r>
          </a:p>
        </p:txBody>
      </p:sp>
      <p:sp>
        <p:nvSpPr>
          <p:cNvPr id="4" name="Номер слайда 3"/>
          <p:cNvSpPr>
            <a:spLocks noGrp="1"/>
          </p:cNvSpPr>
          <p:nvPr>
            <p:ph type="sldNum" sz="quarter" idx="5"/>
          </p:nvPr>
        </p:nvSpPr>
        <p:spPr/>
        <p:txBody>
          <a:bodyPr/>
          <a:lstStyle/>
          <a:p>
            <a:fld id="{98196FDE-6859-4F0F-91DC-DCBD0EB19471}" type="slidenum">
              <a:rPr lang="ru-RU" smtClean="0"/>
              <a:t>21</a:t>
            </a:fld>
            <a:endParaRPr lang="ru-RU"/>
          </a:p>
        </p:txBody>
      </p:sp>
    </p:spTree>
    <p:extLst>
      <p:ext uri="{BB962C8B-B14F-4D97-AF65-F5344CB8AC3E}">
        <p14:creationId xmlns:p14="http://schemas.microsoft.com/office/powerpoint/2010/main" val="1943890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22</a:t>
            </a:fld>
            <a:endParaRPr lang="ru-RU" dirty="0"/>
          </a:p>
        </p:txBody>
      </p:sp>
    </p:spTree>
    <p:extLst>
      <p:ext uri="{BB962C8B-B14F-4D97-AF65-F5344CB8AC3E}">
        <p14:creationId xmlns:p14="http://schemas.microsoft.com/office/powerpoint/2010/main" val="895960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23</a:t>
            </a:fld>
            <a:endParaRPr lang="ru-RU" dirty="0"/>
          </a:p>
        </p:txBody>
      </p:sp>
    </p:spTree>
    <p:extLst>
      <p:ext uri="{BB962C8B-B14F-4D97-AF65-F5344CB8AC3E}">
        <p14:creationId xmlns:p14="http://schemas.microsoft.com/office/powerpoint/2010/main" val="338377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24</a:t>
            </a:fld>
            <a:endParaRPr lang="ru-RU" dirty="0"/>
          </a:p>
        </p:txBody>
      </p:sp>
    </p:spTree>
    <p:extLst>
      <p:ext uri="{BB962C8B-B14F-4D97-AF65-F5344CB8AC3E}">
        <p14:creationId xmlns:p14="http://schemas.microsoft.com/office/powerpoint/2010/main" val="352596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25</a:t>
            </a:fld>
            <a:endParaRPr lang="ru-RU"/>
          </a:p>
        </p:txBody>
      </p:sp>
    </p:spTree>
    <p:extLst>
      <p:ext uri="{BB962C8B-B14F-4D97-AF65-F5344CB8AC3E}">
        <p14:creationId xmlns:p14="http://schemas.microsoft.com/office/powerpoint/2010/main" val="3603012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26</a:t>
            </a:fld>
            <a:endParaRPr lang="ru-RU"/>
          </a:p>
        </p:txBody>
      </p:sp>
    </p:spTree>
    <p:extLst>
      <p:ext uri="{BB962C8B-B14F-4D97-AF65-F5344CB8AC3E}">
        <p14:creationId xmlns:p14="http://schemas.microsoft.com/office/powerpoint/2010/main" val="280727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Microsoft, 2015 </a:t>
            </a:r>
            <a:r>
              <a:rPr lang="ru-RU" dirty="0"/>
              <a:t>г.</a:t>
            </a:r>
          </a:p>
          <a:p>
            <a:r>
              <a:rPr lang="en-US" dirty="0"/>
              <a:t>https://www.popmech.ru/gadgets/200631-kak-sdelat-iz-smartfona-3d-skaner/?amp=</a:t>
            </a:r>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3</a:t>
            </a:fld>
            <a:endParaRPr lang="ru-RU" dirty="0"/>
          </a:p>
        </p:txBody>
      </p:sp>
    </p:spTree>
    <p:extLst>
      <p:ext uri="{BB962C8B-B14F-4D97-AF65-F5344CB8AC3E}">
        <p14:creationId xmlns:p14="http://schemas.microsoft.com/office/powerpoint/2010/main" val="78277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4</a:t>
            </a:fld>
            <a:endParaRPr lang="ru-RU" dirty="0"/>
          </a:p>
        </p:txBody>
      </p:sp>
    </p:spTree>
    <p:extLst>
      <p:ext uri="{BB962C8B-B14F-4D97-AF65-F5344CB8AC3E}">
        <p14:creationId xmlns:p14="http://schemas.microsoft.com/office/powerpoint/2010/main" val="3566648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Если сцена представляет собой плоскую поверхность без трехмерных изменений поверхности, то картина на изображении будет аналогична картине проецируемого структурированного света. Однако геометрическая форма любой неплоской поверхности искажает световой узор. </a:t>
            </a:r>
          </a:p>
          <a:p>
            <a:pPr marL="0" marR="0" lvl="0" indent="0" algn="l" defTabSz="914400" rtl="0" eaLnBrk="1" fontAlgn="auto" latinLnBrk="0" hangingPunct="1">
              <a:lnSpc>
                <a:spcPct val="100000"/>
              </a:lnSpc>
              <a:spcBef>
                <a:spcPts val="0"/>
              </a:spcBef>
              <a:spcAft>
                <a:spcPts val="0"/>
              </a:spcAft>
              <a:buClrTx/>
              <a:buSzTx/>
              <a:buFontTx/>
              <a:buNone/>
              <a:tabLst/>
              <a:defRPr/>
            </a:pPr>
            <a:br>
              <a:rPr lang="ru-RU" sz="1200" dirty="0"/>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Основываясь на искажении картины структурированного света по сравнению с неискаженной, можно довольно точно вычислить трехмерную геометрическую форму целевой поверхности.</a:t>
            </a:r>
          </a:p>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5</a:t>
            </a:fld>
            <a:endParaRPr lang="ru-RU" dirty="0"/>
          </a:p>
        </p:txBody>
      </p:sp>
    </p:spTree>
    <p:extLst>
      <p:ext uri="{BB962C8B-B14F-4D97-AF65-F5344CB8AC3E}">
        <p14:creationId xmlns:p14="http://schemas.microsoft.com/office/powerpoint/2010/main" val="22225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Триангуляция – способ косвенного измерения больших расстояний на поверхности земли, построения так называемой триангуляционной сети или сети треугольников, разбивающих искомое расстояние на ряд отрезков, постепенно вычисляемых на основе непосредственного измерения только одного отрезка, базиса, и измерения углов.</a:t>
            </a:r>
          </a:p>
        </p:txBody>
      </p:sp>
      <p:sp>
        <p:nvSpPr>
          <p:cNvPr id="4" name="Номер слайда 3"/>
          <p:cNvSpPr>
            <a:spLocks noGrp="1"/>
          </p:cNvSpPr>
          <p:nvPr>
            <p:ph type="sldNum" sz="quarter" idx="5"/>
          </p:nvPr>
        </p:nvSpPr>
        <p:spPr/>
        <p:txBody>
          <a:bodyPr/>
          <a:lstStyle/>
          <a:p>
            <a:fld id="{98196FDE-6859-4F0F-91DC-DCBD0EB19471}" type="slidenum">
              <a:rPr lang="ru-RU" smtClean="0"/>
              <a:t>6</a:t>
            </a:fld>
            <a:endParaRPr lang="ru-RU" dirty="0"/>
          </a:p>
        </p:txBody>
      </p:sp>
    </p:spTree>
    <p:extLst>
      <p:ext uri="{BB962C8B-B14F-4D97-AF65-F5344CB8AC3E}">
        <p14:creationId xmlns:p14="http://schemas.microsoft.com/office/powerpoint/2010/main" val="256458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7</a:t>
            </a:fld>
            <a:endParaRPr lang="ru-RU" dirty="0"/>
          </a:p>
        </p:txBody>
      </p:sp>
    </p:spTree>
    <p:extLst>
      <p:ext uri="{BB962C8B-B14F-4D97-AF65-F5344CB8AC3E}">
        <p14:creationId xmlns:p14="http://schemas.microsoft.com/office/powerpoint/2010/main" val="3338932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примере при наложении пяти паттернов появляется 32 уникальных области.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Координаты точек могут быть вычислены способом триангуляции для всех 32 точек вдоль каждой горизонтальной линии.</a:t>
            </a:r>
          </a:p>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8</a:t>
            </a:fld>
            <a:endParaRPr lang="ru-RU" dirty="0"/>
          </a:p>
        </p:txBody>
      </p:sp>
    </p:spTree>
    <p:extLst>
      <p:ext uri="{BB962C8B-B14F-4D97-AF65-F5344CB8AC3E}">
        <p14:creationId xmlns:p14="http://schemas.microsoft.com/office/powerpoint/2010/main" val="274637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8196FDE-6859-4F0F-91DC-DCBD0EB19471}" type="slidenum">
              <a:rPr lang="ru-RU" smtClean="0"/>
              <a:t>9</a:t>
            </a:fld>
            <a:endParaRPr lang="ru-RU" dirty="0"/>
          </a:p>
        </p:txBody>
      </p:sp>
    </p:spTree>
    <p:extLst>
      <p:ext uri="{BB962C8B-B14F-4D97-AF65-F5344CB8AC3E}">
        <p14:creationId xmlns:p14="http://schemas.microsoft.com/office/powerpoint/2010/main" val="311896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E6DECE-E32A-478C-989E-27DE04F2711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8492F56-994B-40FA-BE82-A65465BA8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47F3D9F-AF4F-4D13-ABAC-1597A12BEBDD}"/>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4825E69D-2A3F-4BC7-88A9-25AA4AFE289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4C74030-22E7-4A06-A718-8380B7D8F343}"/>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407644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A71A9F-6614-44A5-9440-7F231C78B20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2E01B2E-74E1-4713-9920-4CAE747DFD0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F33E0EC-6E7C-4016-9AD3-450A1084E3A2}"/>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9D592522-E1B4-4C37-8EC9-66F14548574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9A4DFE0-74B2-460D-8F01-60838ACCC704}"/>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360732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8C9268B-F003-47F7-BD56-88D9AF2372A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752EC36-02E3-4495-B1A7-65150497292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78645E4-F731-4FBB-B55B-292057C2993B}"/>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5629A1DD-B9D2-4378-A617-153077DEAE2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26AA4F4-1334-4696-8B7A-B9B51B8CF2DC}"/>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326994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FCE2B2-8F76-4FA3-B474-91AB2E9277E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2ACB5FE-D26E-4E48-B572-A19834B4D8A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5BA38D3-F098-47FD-A9C7-7C86B4B47D33}"/>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B8D6EFB7-FEA8-4D04-9E62-25659AEAE5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6983FAC-6CE2-4932-B696-DF42B65E7386}"/>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41750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4C05EC-6AD9-4822-A0A2-F771D80E3C4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021AF7C-AB20-481E-B4A7-6DDE379FB5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BB6F91B-99D1-45A6-94EE-8675C0BAAF0D}"/>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0820C794-2F83-4D32-AA90-6CCAFE1538A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9B331FB-F407-44F3-9B1B-FE597E4227DD}"/>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2341275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62E85E-1D9D-40AF-B42F-08B60B5C3E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A4C4CB5-6D81-4FBC-9486-4C647C234AA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AFB5B60-FC21-4CBC-BCDF-6E8E26DD696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0F476A7-B76D-4CE6-8116-5E107D804CF7}"/>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6" name="Нижний колонтитул 5">
            <a:extLst>
              <a:ext uri="{FF2B5EF4-FFF2-40B4-BE49-F238E27FC236}">
                <a16:creationId xmlns:a16="http://schemas.microsoft.com/office/drawing/2014/main" id="{EA775059-C049-4D34-8CC2-3B81F9F29EA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6DCE6D8-2098-4842-889C-B565F666BEAE}"/>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39403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A14B15-4EE3-479A-AF63-03E134F3555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FA98EA9-FB51-4B65-84EE-3D0F32B81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99AB00C-6ECA-473A-AF5A-F76017407A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4049B6C-9695-46CF-951D-2FC1CA449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28B5758-366C-41BD-B9AE-EC73819C980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985ADAA-EE82-4BB8-B23F-FC065A900C6D}"/>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8" name="Нижний колонтитул 7">
            <a:extLst>
              <a:ext uri="{FF2B5EF4-FFF2-40B4-BE49-F238E27FC236}">
                <a16:creationId xmlns:a16="http://schemas.microsoft.com/office/drawing/2014/main" id="{2F12FD03-A14C-4093-8244-8DBFC468926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2132F7F-C7A9-4AF0-A1AA-8463658065A2}"/>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123084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B91363-6638-4F17-BC3C-DE11D00572A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633C6DB-DA35-4160-8A0D-73349B0730FF}"/>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4" name="Нижний колонтитул 3">
            <a:extLst>
              <a:ext uri="{FF2B5EF4-FFF2-40B4-BE49-F238E27FC236}">
                <a16:creationId xmlns:a16="http://schemas.microsoft.com/office/drawing/2014/main" id="{75D23C92-6859-48BC-BAFB-1176C60517C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83AF72A-7E44-44B6-8442-3BB4782A7D6C}"/>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138181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05FE019-7624-4634-AE11-B4CB1DED8F52}"/>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3" name="Нижний колонтитул 2">
            <a:extLst>
              <a:ext uri="{FF2B5EF4-FFF2-40B4-BE49-F238E27FC236}">
                <a16:creationId xmlns:a16="http://schemas.microsoft.com/office/drawing/2014/main" id="{EF6E72EC-D50F-4A6E-9403-68F70D309E3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97E15E9-6C7D-48AF-9B44-995E2A3331FB}"/>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1088498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B2ADD8-F7F5-46A6-9D33-1FBDAC00BF7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4F98AC7-70F5-4054-B23E-5CF479650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5967EE0-A8A1-498E-AAFD-7B422D649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04CC960-746D-4A6B-8F40-32F3C05F52CF}"/>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6" name="Нижний колонтитул 5">
            <a:extLst>
              <a:ext uri="{FF2B5EF4-FFF2-40B4-BE49-F238E27FC236}">
                <a16:creationId xmlns:a16="http://schemas.microsoft.com/office/drawing/2014/main" id="{2CF98E99-F68E-4BC2-A8BC-FF7AB9B805C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9E502C2-FBEF-4F7B-BA90-4A2BE061E7BA}"/>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1043394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26285F-A2F6-4B66-A849-43DE0D128F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C544786-8926-443A-B6A3-9ED1BACB26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D4FCD99-8613-4331-B031-580CB1EFF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9DBB82-2CEA-45EC-8EE2-65080F37AAE7}"/>
              </a:ext>
            </a:extLst>
          </p:cNvPr>
          <p:cNvSpPr>
            <a:spLocks noGrp="1"/>
          </p:cNvSpPr>
          <p:nvPr>
            <p:ph type="dt" sz="half" idx="10"/>
          </p:nvPr>
        </p:nvSpPr>
        <p:spPr/>
        <p:txBody>
          <a:bodyPr/>
          <a:lstStyle/>
          <a:p>
            <a:fld id="{63F53EC3-9269-4E38-A569-21D92600CE73}" type="datetimeFigureOut">
              <a:rPr lang="ru-RU" smtClean="0"/>
              <a:t>01.12.2020</a:t>
            </a:fld>
            <a:endParaRPr lang="ru-RU"/>
          </a:p>
        </p:txBody>
      </p:sp>
      <p:sp>
        <p:nvSpPr>
          <p:cNvPr id="6" name="Нижний колонтитул 5">
            <a:extLst>
              <a:ext uri="{FF2B5EF4-FFF2-40B4-BE49-F238E27FC236}">
                <a16:creationId xmlns:a16="http://schemas.microsoft.com/office/drawing/2014/main" id="{9663764B-E0AF-4D2C-992B-0FCD5646108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BA40EC-7780-40D1-8F1A-64A82C0FF112}"/>
              </a:ext>
            </a:extLst>
          </p:cNvPr>
          <p:cNvSpPr>
            <a:spLocks noGrp="1"/>
          </p:cNvSpPr>
          <p:nvPr>
            <p:ph type="sldNum" sz="quarter" idx="12"/>
          </p:nvPr>
        </p:nvSpPr>
        <p:spPr/>
        <p:txBody>
          <a:bodyPr/>
          <a:lstStyle/>
          <a:p>
            <a:fld id="{1C457433-AAFF-44F2-8EB4-5F3EE65DD002}" type="slidenum">
              <a:rPr lang="ru-RU" smtClean="0"/>
              <a:t>‹#›</a:t>
            </a:fld>
            <a:endParaRPr lang="ru-RU"/>
          </a:p>
        </p:txBody>
      </p:sp>
    </p:spTree>
    <p:extLst>
      <p:ext uri="{BB962C8B-B14F-4D97-AF65-F5344CB8AC3E}">
        <p14:creationId xmlns:p14="http://schemas.microsoft.com/office/powerpoint/2010/main" val="1916900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93BBD-3773-4A90-AC5E-034F0D011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EAC3D4D-4E01-4225-A82A-BA1F04A75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49702B5-3A42-4A9E-BF5D-F835F5F6E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53EC3-9269-4E38-A569-21D92600CE73}" type="datetimeFigureOut">
              <a:rPr lang="ru-RU" smtClean="0"/>
              <a:t>01.12.2020</a:t>
            </a:fld>
            <a:endParaRPr lang="ru-RU"/>
          </a:p>
        </p:txBody>
      </p:sp>
      <p:sp>
        <p:nvSpPr>
          <p:cNvPr id="5" name="Нижний колонтитул 4">
            <a:extLst>
              <a:ext uri="{FF2B5EF4-FFF2-40B4-BE49-F238E27FC236}">
                <a16:creationId xmlns:a16="http://schemas.microsoft.com/office/drawing/2014/main" id="{692E4187-C54E-4E47-A3BD-2EEB9ED82A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0CBD7B8-6945-4F95-829E-B6930EDF1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57433-AAFF-44F2-8EB4-5F3EE65DD002}" type="slidenum">
              <a:rPr lang="ru-RU" smtClean="0"/>
              <a:t>‹#›</a:t>
            </a:fld>
            <a:endParaRPr lang="ru-RU"/>
          </a:p>
        </p:txBody>
      </p:sp>
    </p:spTree>
    <p:extLst>
      <p:ext uri="{BB962C8B-B14F-4D97-AF65-F5344CB8AC3E}">
        <p14:creationId xmlns:p14="http://schemas.microsoft.com/office/powerpoint/2010/main" val="260581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jp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2.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Рисунок 7">
            <a:extLst>
              <a:ext uri="{FF2B5EF4-FFF2-40B4-BE49-F238E27FC236}">
                <a16:creationId xmlns:a16="http://schemas.microsoft.com/office/drawing/2014/main" id="{B9370ECF-8602-4A0F-80D9-4A0F7ECC687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8508" r="15536"/>
          <a:stretch/>
        </p:blipFill>
        <p:spPr>
          <a:xfrm>
            <a:off x="5688000" y="923925"/>
            <a:ext cx="6282268" cy="5010150"/>
          </a:xfrm>
          <a:prstGeom prst="rect">
            <a:avLst/>
          </a:prstGeom>
          <a:ln>
            <a:solidFill>
              <a:schemeClr val="bg1"/>
            </a:solidFill>
          </a:ln>
          <a:effectLst>
            <a:softEdge rad="112500"/>
          </a:effectLst>
        </p:spPr>
      </p:pic>
      <p:sp>
        <p:nvSpPr>
          <p:cNvPr id="7" name="TextBox 6">
            <a:extLst>
              <a:ext uri="{FF2B5EF4-FFF2-40B4-BE49-F238E27FC236}">
                <a16:creationId xmlns:a16="http://schemas.microsoft.com/office/drawing/2014/main" id="{4244E6FB-F89F-438A-A7A1-B7EC4E8EF054}"/>
              </a:ext>
            </a:extLst>
          </p:cNvPr>
          <p:cNvSpPr txBox="1"/>
          <p:nvPr/>
        </p:nvSpPr>
        <p:spPr>
          <a:xfrm>
            <a:off x="72000" y="2551837"/>
            <a:ext cx="5625595" cy="1754326"/>
          </a:xfrm>
          <a:prstGeom prst="rect">
            <a:avLst/>
          </a:prstGeom>
          <a:noFill/>
        </p:spPr>
        <p:txBody>
          <a:bodyPr wrap="square" rtlCol="0">
            <a:spAutoFit/>
          </a:bodyPr>
          <a:lstStyle/>
          <a:p>
            <a:pPr algn="ctr"/>
            <a:r>
              <a:rPr lang="en-US" sz="3600" b="1" dirty="0">
                <a:cs typeface="Aharoni" panose="020B0604020202020204" pitchFamily="2" charset="-79"/>
              </a:rPr>
              <a:t>3D-</a:t>
            </a:r>
            <a:r>
              <a:rPr lang="ru-RU" sz="3600" b="1" dirty="0">
                <a:cs typeface="Aharoni" panose="020B0604020202020204" pitchFamily="2" charset="-79"/>
              </a:rPr>
              <a:t>визуализация объектов </a:t>
            </a:r>
          </a:p>
          <a:p>
            <a:pPr algn="ctr"/>
            <a:r>
              <a:rPr lang="ru-RU" sz="3600" b="1" dirty="0">
                <a:cs typeface="Aharoni" panose="020B0604020202020204" pitchFamily="2" charset="-79"/>
              </a:rPr>
              <a:t>со структурированной подсветкой</a:t>
            </a:r>
          </a:p>
        </p:txBody>
      </p:sp>
    </p:spTree>
    <p:extLst>
      <p:ext uri="{BB962C8B-B14F-4D97-AF65-F5344CB8AC3E}">
        <p14:creationId xmlns:p14="http://schemas.microsoft.com/office/powerpoint/2010/main" val="211429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Последовательные методы проекции</a:t>
            </a:r>
          </a:p>
          <a:p>
            <a:r>
              <a:rPr lang="en-US" sz="2400" b="1" i="1" dirty="0"/>
              <a:t>Phase Shift (</a:t>
            </a:r>
            <a:r>
              <a:rPr lang="ru-RU" sz="2400" b="1" i="1" dirty="0"/>
              <a:t>фазовый сдвиг)</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8180152" cy="477054"/>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Метод проецирования набора синусоидальных паттернов</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E3003A-D19E-4BCD-ADE8-8CFB36031C52}"/>
                  </a:ext>
                </a:extLst>
              </p:cNvPr>
              <p:cNvSpPr txBox="1"/>
              <p:nvPr/>
            </p:nvSpPr>
            <p:spPr>
              <a:xfrm>
                <a:off x="2242149" y="2567914"/>
                <a:ext cx="7707701" cy="1897827"/>
              </a:xfrm>
              <a:prstGeom prst="rect">
                <a:avLst/>
              </a:prstGeom>
              <a:solidFill>
                <a:schemeClr val="bg1"/>
              </a:solid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ru-RU" sz="25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𝑚𝑜𝑑</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𝜃</m:t>
                              </m:r>
                            </m:e>
                          </m:d>
                        </m:e>
                      </m:func>
                    </m:oMath>
                  </m:oMathPara>
                </a14:m>
                <a:endParaRPr lang="ru-RU" sz="2500" i="1" dirty="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𝑚𝑜𝑑</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e>
                          </m:d>
                        </m:e>
                      </m:func>
                    </m:oMath>
                  </m:oMathPara>
                </a14:m>
                <a:endParaRPr lang="ru-RU"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𝑚𝑜𝑑</m:t>
                          </m:r>
                        </m:sub>
                      </m:sSub>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u-RU" sz="25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5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𝜃</m:t>
                              </m:r>
                            </m:e>
                          </m:d>
                        </m:e>
                      </m:func>
                    </m:oMath>
                  </m:oMathPara>
                </a14:m>
                <a:endParaRPr lang="ru-RU"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BFE3003A-D19E-4BCD-ADE8-8CFB36031C52}"/>
                  </a:ext>
                </a:extLst>
              </p:cNvPr>
              <p:cNvSpPr txBox="1">
                <a:spLocks noRot="1" noChangeAspect="1" noMove="1" noResize="1" noEditPoints="1" noAdjustHandles="1" noChangeArrowheads="1" noChangeShapeType="1" noTextEdit="1"/>
              </p:cNvSpPr>
              <p:nvPr/>
            </p:nvSpPr>
            <p:spPr>
              <a:xfrm>
                <a:off x="2242149" y="2567914"/>
                <a:ext cx="7707701" cy="1897827"/>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B137C9-0F24-40C1-8838-B92147868015}"/>
                  </a:ext>
                </a:extLst>
              </p:cNvPr>
              <p:cNvSpPr txBox="1"/>
              <p:nvPr/>
            </p:nvSpPr>
            <p:spPr>
              <a:xfrm>
                <a:off x="596224" y="4767308"/>
                <a:ext cx="6414176"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𝐼</m:t>
                          </m:r>
                        </m:e>
                        <m:sub>
                          <m:r>
                            <a:rPr lang="en-US" sz="2500" b="0" i="1" smtClean="0">
                              <a:solidFill>
                                <a:schemeClr val="tx1"/>
                              </a:solidFill>
                              <a:latin typeface="Cambria Math" panose="02040503050406030204" pitchFamily="18" charset="0"/>
                            </a:rPr>
                            <m:t>𝑖</m:t>
                          </m:r>
                        </m:sub>
                      </m:sSub>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𝑥</m:t>
                          </m:r>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𝑦</m:t>
                          </m:r>
                        </m:e>
                      </m:d>
                      <m:r>
                        <a:rPr lang="en-US" sz="2500" b="0" i="1" smtClean="0">
                          <a:solidFill>
                            <a:schemeClr val="tx1"/>
                          </a:solidFill>
                          <a:latin typeface="Cambria Math" panose="02040503050406030204" pitchFamily="18" charset="0"/>
                        </a:rPr>
                        <m:t>, </m:t>
                      </m:r>
                      <m:r>
                        <a:rPr lang="en-US" sz="2500" b="0" i="1" smtClean="0">
                          <a:solidFill>
                            <a:schemeClr val="tx1"/>
                          </a:solidFill>
                          <a:latin typeface="Cambria Math" panose="02040503050406030204" pitchFamily="18" charset="0"/>
                        </a:rPr>
                        <m:t>𝑖</m:t>
                      </m:r>
                      <m:r>
                        <a:rPr lang="en-US" sz="2500" b="0" i="1" smtClean="0">
                          <a:solidFill>
                            <a:schemeClr val="tx1"/>
                          </a:solidFill>
                          <a:latin typeface="Cambria Math" panose="02040503050406030204" pitchFamily="18" charset="0"/>
                        </a:rPr>
                        <m:t>=1,2,3 −интесивность пат</m:t>
                      </m:r>
                      <m:r>
                        <a:rPr lang="ru-RU" sz="2500" b="0" i="1" smtClean="0">
                          <a:solidFill>
                            <a:schemeClr val="tx1"/>
                          </a:solidFill>
                          <a:latin typeface="Cambria Math" panose="02040503050406030204" pitchFamily="18" charset="0"/>
                        </a:rPr>
                        <m:t>терна</m:t>
                      </m:r>
                    </m:oMath>
                  </m:oMathPara>
                </a14:m>
                <a:endParaRPr lang="ru-RU" sz="2500" b="0" i="1" dirty="0">
                  <a:solidFill>
                    <a:schemeClr val="tx1"/>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42B137C9-0F24-40C1-8838-B92147868015}"/>
                  </a:ext>
                </a:extLst>
              </p:cNvPr>
              <p:cNvSpPr txBox="1">
                <a:spLocks noRot="1" noChangeAspect="1" noMove="1" noResize="1" noEditPoints="1" noAdjustHandles="1" noChangeArrowheads="1" noChangeShapeType="1" noTextEdit="1"/>
              </p:cNvSpPr>
              <p:nvPr/>
            </p:nvSpPr>
            <p:spPr>
              <a:xfrm>
                <a:off x="596224" y="4767308"/>
                <a:ext cx="6414176" cy="4770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40181B-587B-451F-9B8C-B4CC25BD4D79}"/>
                  </a:ext>
                </a:extLst>
              </p:cNvPr>
              <p:cNvSpPr txBox="1"/>
              <p:nvPr/>
            </p:nvSpPr>
            <p:spPr>
              <a:xfrm>
                <a:off x="596224" y="5445126"/>
                <a:ext cx="4441602"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𝐼</m:t>
                          </m:r>
                        </m:e>
                        <m:sub>
                          <m:r>
                            <a:rPr lang="ru-RU" sz="2500" b="0" i="1" smtClean="0">
                              <a:solidFill>
                                <a:schemeClr val="tx1"/>
                              </a:solidFill>
                              <a:latin typeface="Cambria Math" panose="02040503050406030204" pitchFamily="18" charset="0"/>
                            </a:rPr>
                            <m:t>0</m:t>
                          </m:r>
                        </m:sub>
                      </m:sSub>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𝑥</m:t>
                          </m:r>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𝑦</m:t>
                          </m:r>
                        </m:e>
                      </m:d>
                      <m:r>
                        <a:rPr lang="en-US" sz="2500" b="0" i="1" smtClean="0">
                          <a:solidFill>
                            <a:schemeClr val="tx1"/>
                          </a:solidFill>
                          <a:latin typeface="Cambria Math" panose="02040503050406030204" pitchFamily="18" charset="0"/>
                        </a:rPr>
                        <m:t>−</m:t>
                      </m:r>
                      <m:r>
                        <a:rPr lang="ru-RU" sz="2500" b="0" i="1" smtClean="0">
                          <a:solidFill>
                            <a:schemeClr val="tx1"/>
                          </a:solidFill>
                          <a:latin typeface="Cambria Math" panose="02040503050406030204" pitchFamily="18" charset="0"/>
                        </a:rPr>
                        <m:t>интесивность фона</m:t>
                      </m:r>
                    </m:oMath>
                  </m:oMathPara>
                </a14:m>
                <a:endParaRPr lang="ru-RU" sz="2500" b="0" i="1" dirty="0">
                  <a:solidFill>
                    <a:schemeClr val="tx1"/>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2A40181B-587B-451F-9B8C-B4CC25BD4D79}"/>
                  </a:ext>
                </a:extLst>
              </p:cNvPr>
              <p:cNvSpPr txBox="1">
                <a:spLocks noRot="1" noChangeAspect="1" noMove="1" noResize="1" noEditPoints="1" noAdjustHandles="1" noChangeArrowheads="1" noChangeShapeType="1" noTextEdit="1"/>
              </p:cNvSpPr>
              <p:nvPr/>
            </p:nvSpPr>
            <p:spPr>
              <a:xfrm>
                <a:off x="596224" y="5445126"/>
                <a:ext cx="4441602" cy="47705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2A2399-FDF1-4FAA-8868-C5047AE81F7B}"/>
                  </a:ext>
                </a:extLst>
              </p:cNvPr>
              <p:cNvSpPr txBox="1"/>
              <p:nvPr/>
            </p:nvSpPr>
            <p:spPr>
              <a:xfrm>
                <a:off x="596224" y="6122944"/>
                <a:ext cx="5841957"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𝐼</m:t>
                          </m:r>
                        </m:e>
                        <m:sub>
                          <m:r>
                            <a:rPr lang="en-US" sz="2500" b="0" i="1" smtClean="0">
                              <a:solidFill>
                                <a:schemeClr val="tx1"/>
                              </a:solidFill>
                              <a:latin typeface="Cambria Math" panose="02040503050406030204" pitchFamily="18" charset="0"/>
                            </a:rPr>
                            <m:t>𝑚𝑜𝑑</m:t>
                          </m:r>
                        </m:sub>
                      </m:sSub>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𝑥</m:t>
                          </m:r>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𝑦</m:t>
                          </m:r>
                        </m:e>
                      </m:d>
                      <m:r>
                        <a:rPr lang="en-US" sz="2500" b="0" i="1" smtClean="0">
                          <a:solidFill>
                            <a:schemeClr val="tx1"/>
                          </a:solidFill>
                          <a:latin typeface="Cambria Math" panose="02040503050406030204" pitchFamily="18" charset="0"/>
                        </a:rPr>
                        <m:t>−</m:t>
                      </m:r>
                      <m:r>
                        <a:rPr lang="ru-RU" sz="2500" b="0" i="1" smtClean="0">
                          <a:solidFill>
                            <a:schemeClr val="tx1"/>
                          </a:solidFill>
                          <a:latin typeface="Cambria Math" panose="02040503050406030204" pitchFamily="18" charset="0"/>
                        </a:rPr>
                        <m:t>модулирующая амплитуда</m:t>
                      </m:r>
                    </m:oMath>
                  </m:oMathPara>
                </a14:m>
                <a:endParaRPr lang="ru-RU" sz="2500" b="0" i="1" dirty="0">
                  <a:solidFill>
                    <a:schemeClr val="tx1"/>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DA2A2399-FDF1-4FAA-8868-C5047AE81F7B}"/>
                  </a:ext>
                </a:extLst>
              </p:cNvPr>
              <p:cNvSpPr txBox="1">
                <a:spLocks noRot="1" noChangeAspect="1" noMove="1" noResize="1" noEditPoints="1" noAdjustHandles="1" noChangeArrowheads="1" noChangeShapeType="1" noTextEdit="1"/>
              </p:cNvSpPr>
              <p:nvPr/>
            </p:nvSpPr>
            <p:spPr>
              <a:xfrm>
                <a:off x="596224" y="6122944"/>
                <a:ext cx="5841957" cy="47705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F1A8B5-EA8C-4840-8418-45D8CC836F68}"/>
                  </a:ext>
                </a:extLst>
              </p:cNvPr>
              <p:cNvSpPr txBox="1"/>
              <p:nvPr/>
            </p:nvSpPr>
            <p:spPr>
              <a:xfrm>
                <a:off x="7606624" y="4761954"/>
                <a:ext cx="2451339"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b="0" i="1" smtClean="0">
                          <a:solidFill>
                            <a:schemeClr val="tx1"/>
                          </a:solidFill>
                          <a:latin typeface="Cambria Math" panose="02040503050406030204" pitchFamily="18" charset="0"/>
                          <a:ea typeface="Cambria Math" panose="02040503050406030204" pitchFamily="18" charset="0"/>
                        </a:rPr>
                        <m:t>𝜑</m:t>
                      </m:r>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𝑥</m:t>
                          </m:r>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𝑦</m:t>
                          </m:r>
                        </m:e>
                      </m:d>
                      <m:r>
                        <a:rPr lang="en-US" sz="2500" b="0" i="1" smtClean="0">
                          <a:solidFill>
                            <a:schemeClr val="tx1"/>
                          </a:solidFill>
                          <a:latin typeface="Cambria Math" panose="02040503050406030204" pitchFamily="18" charset="0"/>
                        </a:rPr>
                        <m:t>−</m:t>
                      </m:r>
                      <m:r>
                        <a:rPr lang="ru-RU" sz="2500" b="0" i="1" smtClean="0">
                          <a:solidFill>
                            <a:schemeClr val="tx1"/>
                          </a:solidFill>
                          <a:latin typeface="Cambria Math" panose="02040503050406030204" pitchFamily="18" charset="0"/>
                        </a:rPr>
                        <m:t>фаза</m:t>
                      </m:r>
                    </m:oMath>
                  </m:oMathPara>
                </a14:m>
                <a:endParaRPr lang="ru-RU" sz="2500" b="0" i="1" dirty="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C2F1A8B5-EA8C-4840-8418-45D8CC836F68}"/>
                  </a:ext>
                </a:extLst>
              </p:cNvPr>
              <p:cNvSpPr txBox="1">
                <a:spLocks noRot="1" noChangeAspect="1" noMove="1" noResize="1" noEditPoints="1" noAdjustHandles="1" noChangeArrowheads="1" noChangeShapeType="1" noTextEdit="1"/>
              </p:cNvSpPr>
              <p:nvPr/>
            </p:nvSpPr>
            <p:spPr>
              <a:xfrm>
                <a:off x="7606624" y="4761954"/>
                <a:ext cx="2451339" cy="477054"/>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AFCF6A-5E2D-4D33-9F80-432637787A8C}"/>
                  </a:ext>
                </a:extLst>
              </p:cNvPr>
              <p:cNvSpPr txBox="1"/>
              <p:nvPr/>
            </p:nvSpPr>
            <p:spPr>
              <a:xfrm>
                <a:off x="7606624" y="5445126"/>
                <a:ext cx="4033286"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b="0" i="1" smtClean="0">
                          <a:solidFill>
                            <a:schemeClr val="tx1"/>
                          </a:solidFill>
                          <a:latin typeface="Cambria Math" panose="02040503050406030204" pitchFamily="18" charset="0"/>
                          <a:ea typeface="Cambria Math" panose="02040503050406030204" pitchFamily="18" charset="0"/>
                        </a:rPr>
                        <m:t>𝜃</m:t>
                      </m:r>
                      <m:r>
                        <a:rPr lang="en-US" sz="2500" b="0" i="1" smtClean="0">
                          <a:solidFill>
                            <a:schemeClr val="tx1"/>
                          </a:solidFill>
                          <a:latin typeface="Cambria Math" panose="02040503050406030204" pitchFamily="18" charset="0"/>
                        </a:rPr>
                        <m:t>−</m:t>
                      </m:r>
                      <m:r>
                        <a:rPr lang="ru-RU" sz="2500" b="0" i="1" smtClean="0">
                          <a:solidFill>
                            <a:schemeClr val="tx1"/>
                          </a:solidFill>
                          <a:latin typeface="Cambria Math" panose="02040503050406030204" pitchFamily="18" charset="0"/>
                        </a:rPr>
                        <m:t>сдвиг фазы, константа</m:t>
                      </m:r>
                    </m:oMath>
                  </m:oMathPara>
                </a14:m>
                <a:endParaRPr lang="ru-RU" sz="2500" b="0" i="1" dirty="0">
                  <a:solidFill>
                    <a:schemeClr val="tx1"/>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80AFCF6A-5E2D-4D33-9F80-432637787A8C}"/>
                  </a:ext>
                </a:extLst>
              </p:cNvPr>
              <p:cNvSpPr txBox="1">
                <a:spLocks noRot="1" noChangeAspect="1" noMove="1" noResize="1" noEditPoints="1" noAdjustHandles="1" noChangeArrowheads="1" noChangeShapeType="1" noTextEdit="1"/>
              </p:cNvSpPr>
              <p:nvPr/>
            </p:nvSpPr>
            <p:spPr>
              <a:xfrm>
                <a:off x="7606624" y="5445126"/>
                <a:ext cx="4033286" cy="477054"/>
              </a:xfrm>
              <a:prstGeom prst="rect">
                <a:avLst/>
              </a:prstGeom>
              <a:blipFill>
                <a:blip r:embed="rId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13226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Последовательные методы проекции</a:t>
            </a:r>
          </a:p>
          <a:p>
            <a:r>
              <a:rPr lang="en-US" sz="2400" b="1" i="1" dirty="0"/>
              <a:t>Phase Shift (</a:t>
            </a:r>
            <a:r>
              <a:rPr lang="ru-RU" sz="2400" b="1" i="1" dirty="0"/>
              <a:t>фазовый сдвиг)</a:t>
            </a:r>
          </a:p>
        </p:txBody>
      </p:sp>
      <p:pic>
        <p:nvPicPr>
          <p:cNvPr id="7" name="Рисунок 6">
            <a:extLst>
              <a:ext uri="{FF2B5EF4-FFF2-40B4-BE49-F238E27FC236}">
                <a16:creationId xmlns:a16="http://schemas.microsoft.com/office/drawing/2014/main" id="{1EA790E3-B139-4EF7-B680-3670455E34B8}"/>
              </a:ext>
            </a:extLst>
          </p:cNvPr>
          <p:cNvPicPr>
            <a:picLocks noChangeAspect="1"/>
          </p:cNvPicPr>
          <p:nvPr/>
        </p:nvPicPr>
        <p:blipFill>
          <a:blip r:embed="rId4"/>
          <a:stretch>
            <a:fillRect/>
          </a:stretch>
        </p:blipFill>
        <p:spPr>
          <a:xfrm>
            <a:off x="792000" y="1656000"/>
            <a:ext cx="5419569" cy="4593032"/>
          </a:xfrm>
          <a:prstGeom prst="rect">
            <a:avLst/>
          </a:prstGeom>
          <a:ln>
            <a:noFill/>
          </a:ln>
          <a:effectLst>
            <a:outerShdw blurRad="292100" dist="139700" dir="2700000" algn="tl" rotWithShape="0">
              <a:srgbClr val="333333">
                <a:alpha val="65000"/>
              </a:srgbClr>
            </a:outerShdw>
          </a:effectLst>
        </p:spPr>
      </p:pic>
      <p:pic>
        <p:nvPicPr>
          <p:cNvPr id="8" name="Рисунок 7">
            <a:extLst>
              <a:ext uri="{FF2B5EF4-FFF2-40B4-BE49-F238E27FC236}">
                <a16:creationId xmlns:a16="http://schemas.microsoft.com/office/drawing/2014/main" id="{9A7F2961-4C3A-4DA3-A7AE-ED15C3B3FD37}"/>
              </a:ext>
            </a:extLst>
          </p:cNvPr>
          <p:cNvPicPr>
            <a:picLocks noChangeAspect="1"/>
          </p:cNvPicPr>
          <p:nvPr/>
        </p:nvPicPr>
        <p:blipFill>
          <a:blip r:embed="rId5"/>
          <a:stretch>
            <a:fillRect/>
          </a:stretch>
        </p:blipFill>
        <p:spPr>
          <a:xfrm>
            <a:off x="6732000" y="2557103"/>
            <a:ext cx="4972050" cy="2790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293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Последовательные методы проекции</a:t>
            </a:r>
          </a:p>
          <a:p>
            <a:r>
              <a:rPr lang="en-US" sz="2400" b="1" i="1" dirty="0"/>
              <a:t>Phase Shift (</a:t>
            </a:r>
            <a:r>
              <a:rPr lang="ru-RU" sz="2400" b="1" i="1" dirty="0"/>
              <a:t>фазовый сдвиг)</a:t>
            </a:r>
          </a:p>
        </p:txBody>
      </p:sp>
      <p:pic>
        <p:nvPicPr>
          <p:cNvPr id="8" name="Рисунок 7">
            <a:extLst>
              <a:ext uri="{FF2B5EF4-FFF2-40B4-BE49-F238E27FC236}">
                <a16:creationId xmlns:a16="http://schemas.microsoft.com/office/drawing/2014/main" id="{C144168F-D791-438B-AEF0-5A2D86A5B5EC}"/>
              </a:ext>
            </a:extLst>
          </p:cNvPr>
          <p:cNvPicPr>
            <a:picLocks noChangeAspect="1"/>
          </p:cNvPicPr>
          <p:nvPr/>
        </p:nvPicPr>
        <p:blipFill>
          <a:blip r:embed="rId4"/>
          <a:stretch>
            <a:fillRect/>
          </a:stretch>
        </p:blipFill>
        <p:spPr>
          <a:xfrm>
            <a:off x="7084145" y="1443131"/>
            <a:ext cx="4492282" cy="438271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F1020ED-124A-43AC-A733-D07572021318}"/>
              </a:ext>
            </a:extLst>
          </p:cNvPr>
          <p:cNvSpPr txBox="1"/>
          <p:nvPr/>
        </p:nvSpPr>
        <p:spPr>
          <a:xfrm>
            <a:off x="359999" y="1800000"/>
            <a:ext cx="6173072" cy="1246495"/>
          </a:xfrm>
          <a:prstGeom prst="rect">
            <a:avLst/>
          </a:prstGeom>
          <a:solidFill>
            <a:srgbClr val="FFFFFF"/>
          </a:solidFill>
        </p:spPr>
        <p:txBody>
          <a:bodyPr wrap="square" rtlCol="0">
            <a:spAutoFit/>
          </a:bodyPr>
          <a:lstStyle/>
          <a:p>
            <a:pPr algn="just">
              <a:spcAft>
                <a:spcPts val="600"/>
              </a:spcAft>
            </a:pPr>
            <a:r>
              <a:rPr lang="en-US" sz="2500" dirty="0">
                <a:latin typeface="Calibri" panose="020F0502020204030204" pitchFamily="34" charset="0"/>
                <a:ea typeface="Calibri" panose="020F0502020204030204" pitchFamily="34" charset="0"/>
                <a:cs typeface="Times New Roman" panose="02020603050405020304" pitchFamily="18" charset="0"/>
              </a:rPr>
              <a:t>Phase unwrapping (</a:t>
            </a:r>
            <a:r>
              <a:rPr lang="ru-RU" sz="2500" dirty="0">
                <a:latin typeface="Calibri" panose="020F0502020204030204" pitchFamily="34" charset="0"/>
                <a:ea typeface="Calibri" panose="020F0502020204030204" pitchFamily="34" charset="0"/>
                <a:cs typeface="Times New Roman" panose="02020603050405020304" pitchFamily="18" charset="0"/>
              </a:rPr>
              <a:t>разворачивание фазы) – процесс расчета фазы по интенсивностям трех паттернов</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7C0DD3-9229-490D-A68D-E9EE38B94536}"/>
                  </a:ext>
                </a:extLst>
              </p:cNvPr>
              <p:cNvSpPr txBox="1"/>
              <p:nvPr/>
            </p:nvSpPr>
            <p:spPr>
              <a:xfrm>
                <a:off x="262231" y="3167291"/>
                <a:ext cx="6368605" cy="95673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𝜑</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𝑎𝑟𝑐𝑡𝑔</m:t>
                      </m:r>
                      <m:d>
                        <m:dPr>
                          <m:ctrlPr>
                            <a:rPr lang="ru-RU" sz="2500" i="1">
                              <a:solidFill>
                                <a:schemeClr val="tx1"/>
                              </a:solidFill>
                              <a:latin typeface="Cambria Math" panose="02040503050406030204" pitchFamily="18" charset="0"/>
                            </a:rPr>
                          </m:ctrlPr>
                        </m:dPr>
                        <m:e>
                          <m:rad>
                            <m:radPr>
                              <m:degHide m:val="on"/>
                              <m:ctrlPr>
                                <a:rPr lang="ru-RU" sz="2500" i="1">
                                  <a:solidFill>
                                    <a:schemeClr val="tx1"/>
                                  </a:solidFill>
                                  <a:latin typeface="Cambria Math" panose="02040503050406030204" pitchFamily="18" charset="0"/>
                                </a:rPr>
                              </m:ctrlPr>
                            </m:radPr>
                            <m:deg/>
                            <m:e>
                              <m:r>
                                <a:rPr lang="ru-RU" sz="2500" i="0">
                                  <a:solidFill>
                                    <a:schemeClr val="tx1"/>
                                  </a:solidFill>
                                  <a:latin typeface="Cambria Math" panose="02040503050406030204" pitchFamily="18" charset="0"/>
                                </a:rPr>
                                <m:t>3</m:t>
                              </m:r>
                            </m:e>
                          </m:rad>
                          <m:f>
                            <m:fPr>
                              <m:ctrlPr>
                                <a:rPr lang="ru-RU" sz="2500" i="1">
                                  <a:solidFill>
                                    <a:schemeClr val="tx1"/>
                                  </a:solidFill>
                                  <a:latin typeface="Cambria Math" panose="02040503050406030204" pitchFamily="18" charset="0"/>
                                </a:rPr>
                              </m:ctrlPr>
                            </m:fPr>
                            <m:num>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𝐼</m:t>
                                  </m:r>
                                </m:e>
                                <m:sub>
                                  <m:r>
                                    <a:rPr lang="ru-RU" sz="2500" i="0">
                                      <a:solidFill>
                                        <a:schemeClr val="tx1"/>
                                      </a:solidFill>
                                      <a:latin typeface="Cambria Math" panose="02040503050406030204" pitchFamily="18" charset="0"/>
                                    </a:rPr>
                                    <m:t>1</m:t>
                                  </m:r>
                                </m:sub>
                              </m:sSub>
                              <m:d>
                                <m:dPr>
                                  <m:ctrlPr>
                                    <a:rPr lang="ru-RU" sz="2500" i="1">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𝑥</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𝑦</m:t>
                                  </m:r>
                                </m:e>
                              </m:d>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𝐼</m:t>
                                  </m:r>
                                </m:e>
                                <m:sub>
                                  <m:r>
                                    <a:rPr lang="ru-RU" sz="2500" i="0">
                                      <a:solidFill>
                                        <a:schemeClr val="tx1"/>
                                      </a:solidFill>
                                      <a:latin typeface="Cambria Math" panose="02040503050406030204" pitchFamily="18" charset="0"/>
                                    </a:rPr>
                                    <m:t>3</m:t>
                                  </m:r>
                                </m:sub>
                              </m:sSub>
                              <m:d>
                                <m:dPr>
                                  <m:ctrlPr>
                                    <a:rPr lang="ru-RU" sz="2500" i="1">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𝑥</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𝑦</m:t>
                                  </m:r>
                                </m:e>
                              </m:d>
                            </m:num>
                            <m:den>
                              <m:r>
                                <a:rPr lang="ru-RU" sz="2500" i="0">
                                  <a:solidFill>
                                    <a:schemeClr val="tx1"/>
                                  </a:solidFill>
                                  <a:latin typeface="Cambria Math" panose="02040503050406030204" pitchFamily="18" charset="0"/>
                                </a:rPr>
                                <m:t>2</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𝐼</m:t>
                                  </m:r>
                                </m:e>
                                <m:sub>
                                  <m:r>
                                    <a:rPr lang="ru-RU" sz="2500" i="0">
                                      <a:solidFill>
                                        <a:schemeClr val="tx1"/>
                                      </a:solidFill>
                                      <a:latin typeface="Cambria Math" panose="02040503050406030204" pitchFamily="18" charset="0"/>
                                    </a:rPr>
                                    <m:t>2</m:t>
                                  </m:r>
                                </m:sub>
                              </m:sSub>
                              <m:d>
                                <m:dPr>
                                  <m:ctrlPr>
                                    <a:rPr lang="ru-RU" sz="2500" i="1">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𝑥</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𝑦</m:t>
                                  </m:r>
                                </m:e>
                              </m:d>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𝐼</m:t>
                                  </m:r>
                                </m:e>
                                <m:sub>
                                  <m:r>
                                    <a:rPr lang="ru-RU" sz="2500" i="0">
                                      <a:solidFill>
                                        <a:schemeClr val="tx1"/>
                                      </a:solidFill>
                                      <a:latin typeface="Cambria Math" panose="02040503050406030204" pitchFamily="18" charset="0"/>
                                    </a:rPr>
                                    <m:t>1</m:t>
                                  </m:r>
                                </m:sub>
                              </m:sSub>
                              <m:d>
                                <m:dPr>
                                  <m:ctrlPr>
                                    <a:rPr lang="ru-RU" sz="2500" i="1">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𝑥</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𝑦</m:t>
                                  </m:r>
                                </m:e>
                              </m:d>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𝐼</m:t>
                                  </m:r>
                                </m:e>
                                <m:sub>
                                  <m:r>
                                    <a:rPr lang="ru-RU" sz="2500" i="0">
                                      <a:solidFill>
                                        <a:schemeClr val="tx1"/>
                                      </a:solidFill>
                                      <a:latin typeface="Cambria Math" panose="02040503050406030204" pitchFamily="18" charset="0"/>
                                    </a:rPr>
                                    <m:t>3</m:t>
                                  </m:r>
                                </m:sub>
                              </m:sSub>
                              <m:d>
                                <m:dPr>
                                  <m:ctrlPr>
                                    <a:rPr lang="ru-RU" sz="2500" i="1">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𝑥</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𝑦</m:t>
                                  </m:r>
                                </m:e>
                              </m:d>
                            </m:den>
                          </m:f>
                        </m:e>
                      </m:d>
                    </m:oMath>
                  </m:oMathPara>
                </a14:m>
                <a:endParaRPr lang="ru-RU" sz="2500" dirty="0">
                  <a:solidFill>
                    <a:schemeClr val="tx1"/>
                  </a:solidFill>
                </a:endParaRPr>
              </a:p>
            </p:txBody>
          </p:sp>
        </mc:Choice>
        <mc:Fallback xmlns="">
          <p:sp>
            <p:nvSpPr>
              <p:cNvPr id="11" name="TextBox 10">
                <a:extLst>
                  <a:ext uri="{FF2B5EF4-FFF2-40B4-BE49-F238E27FC236}">
                    <a16:creationId xmlns:a16="http://schemas.microsoft.com/office/drawing/2014/main" id="{567C0DD3-9229-490D-A68D-E9EE38B94536}"/>
                  </a:ext>
                </a:extLst>
              </p:cNvPr>
              <p:cNvSpPr txBox="1">
                <a:spLocks noRot="1" noChangeAspect="1" noMove="1" noResize="1" noEditPoints="1" noAdjustHandles="1" noChangeArrowheads="1" noChangeShapeType="1" noTextEdit="1"/>
              </p:cNvSpPr>
              <p:nvPr/>
            </p:nvSpPr>
            <p:spPr>
              <a:xfrm>
                <a:off x="262231" y="3167291"/>
                <a:ext cx="6368605" cy="95673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5407F0-C76A-4BC5-956D-1BF09E9B3EAE}"/>
                  </a:ext>
                </a:extLst>
              </p:cNvPr>
              <p:cNvSpPr txBox="1"/>
              <p:nvPr/>
            </p:nvSpPr>
            <p:spPr>
              <a:xfrm>
                <a:off x="1504826" y="4244824"/>
                <a:ext cx="3883414" cy="82022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2500" i="1" smtClean="0">
                              <a:solidFill>
                                <a:srgbClr val="836967"/>
                              </a:solidFill>
                              <a:latin typeface="Cambria Math" panose="02040503050406030204" pitchFamily="18" charset="0"/>
                            </a:rPr>
                          </m:ctrlPr>
                        </m:fPr>
                        <m:num>
                          <m:r>
                            <a:rPr lang="ru-RU" sz="2500" i="1">
                              <a:latin typeface="Cambria Math" panose="02040503050406030204" pitchFamily="18" charset="0"/>
                            </a:rPr>
                            <m:t>𝑍</m:t>
                          </m:r>
                        </m:num>
                        <m:den>
                          <m:r>
                            <a:rPr lang="ru-RU" sz="2500" i="1">
                              <a:latin typeface="Cambria Math" panose="02040503050406030204" pitchFamily="18" charset="0"/>
                            </a:rPr>
                            <m:t>𝐿</m:t>
                          </m:r>
                          <m:r>
                            <a:rPr lang="ru-RU" sz="2500" i="0">
                              <a:latin typeface="Cambria Math" panose="02040503050406030204" pitchFamily="18" charset="0"/>
                            </a:rPr>
                            <m:t>−</m:t>
                          </m:r>
                          <m:r>
                            <a:rPr lang="ru-RU" sz="2500" i="1">
                              <a:latin typeface="Cambria Math" panose="02040503050406030204" pitchFamily="18" charset="0"/>
                            </a:rPr>
                            <m:t>𝑍</m:t>
                          </m:r>
                        </m:den>
                      </m:f>
                      <m:r>
                        <a:rPr lang="ru-RU" sz="2500" i="0">
                          <a:latin typeface="Cambria Math" panose="02040503050406030204" pitchFamily="18" charset="0"/>
                        </a:rPr>
                        <m:t>=</m:t>
                      </m:r>
                      <m:f>
                        <m:fPr>
                          <m:ctrlPr>
                            <a:rPr lang="ru-RU" sz="2500" i="1">
                              <a:solidFill>
                                <a:srgbClr val="836967"/>
                              </a:solidFill>
                              <a:latin typeface="Cambria Math" panose="02040503050406030204" pitchFamily="18" charset="0"/>
                            </a:rPr>
                          </m:ctrlPr>
                        </m:fPr>
                        <m:num>
                          <m:r>
                            <a:rPr lang="ru-RU" sz="2500" i="1">
                              <a:latin typeface="Cambria Math" panose="02040503050406030204" pitchFamily="18" charset="0"/>
                            </a:rPr>
                            <m:t>𝑑</m:t>
                          </m:r>
                        </m:num>
                        <m:den>
                          <m:r>
                            <a:rPr lang="ru-RU" sz="2500" i="1">
                              <a:latin typeface="Cambria Math" panose="02040503050406030204" pitchFamily="18" charset="0"/>
                            </a:rPr>
                            <m:t>𝐵</m:t>
                          </m:r>
                        </m:den>
                      </m:f>
                      <m:r>
                        <a:rPr lang="ru-RU" sz="2500" i="0">
                          <a:latin typeface="Cambria Math" panose="02040503050406030204" pitchFamily="18" charset="0"/>
                        </a:rPr>
                        <m:t>→</m:t>
                      </m:r>
                      <m:r>
                        <a:rPr lang="ru-RU" sz="2500" i="1">
                          <a:latin typeface="Cambria Math" panose="02040503050406030204" pitchFamily="18" charset="0"/>
                        </a:rPr>
                        <m:t>𝑍</m:t>
                      </m:r>
                      <m:r>
                        <a:rPr lang="ru-RU" sz="2500" i="0">
                          <a:latin typeface="Cambria Math" panose="02040503050406030204" pitchFamily="18" charset="0"/>
                        </a:rPr>
                        <m:t>=</m:t>
                      </m:r>
                      <m:f>
                        <m:fPr>
                          <m:ctrlPr>
                            <a:rPr lang="ru-RU" sz="2500" i="1">
                              <a:solidFill>
                                <a:srgbClr val="836967"/>
                              </a:solidFill>
                              <a:latin typeface="Cambria Math" panose="02040503050406030204" pitchFamily="18" charset="0"/>
                            </a:rPr>
                          </m:ctrlPr>
                        </m:fPr>
                        <m:num>
                          <m:r>
                            <a:rPr lang="ru-RU" sz="2500" i="1">
                              <a:latin typeface="Cambria Math" panose="02040503050406030204" pitchFamily="18" charset="0"/>
                            </a:rPr>
                            <m:t>𝐿</m:t>
                          </m:r>
                          <m:r>
                            <a:rPr lang="ru-RU" sz="2500" i="0">
                              <a:latin typeface="Cambria Math" panose="02040503050406030204" pitchFamily="18" charset="0"/>
                            </a:rPr>
                            <m:t>−</m:t>
                          </m:r>
                          <m:r>
                            <a:rPr lang="ru-RU" sz="2500" i="1">
                              <a:latin typeface="Cambria Math" panose="02040503050406030204" pitchFamily="18" charset="0"/>
                            </a:rPr>
                            <m:t>𝑍</m:t>
                          </m:r>
                        </m:num>
                        <m:den>
                          <m:r>
                            <a:rPr lang="ru-RU" sz="2500" i="1">
                              <a:latin typeface="Cambria Math" panose="02040503050406030204" pitchFamily="18" charset="0"/>
                            </a:rPr>
                            <m:t>𝐵</m:t>
                          </m:r>
                        </m:den>
                      </m:f>
                      <m:r>
                        <a:rPr lang="ru-RU" sz="2500" i="1">
                          <a:latin typeface="Cambria Math" panose="02040503050406030204" pitchFamily="18" charset="0"/>
                        </a:rPr>
                        <m:t>𝑑</m:t>
                      </m:r>
                    </m:oMath>
                  </m:oMathPara>
                </a14:m>
                <a:endParaRPr lang="ru-RU" sz="2500" dirty="0"/>
              </a:p>
            </p:txBody>
          </p:sp>
        </mc:Choice>
        <mc:Fallback xmlns="">
          <p:sp>
            <p:nvSpPr>
              <p:cNvPr id="13" name="TextBox 12">
                <a:extLst>
                  <a:ext uri="{FF2B5EF4-FFF2-40B4-BE49-F238E27FC236}">
                    <a16:creationId xmlns:a16="http://schemas.microsoft.com/office/drawing/2014/main" id="{C25407F0-C76A-4BC5-956D-1BF09E9B3EAE}"/>
                  </a:ext>
                </a:extLst>
              </p:cNvPr>
              <p:cNvSpPr txBox="1">
                <a:spLocks noRot="1" noChangeAspect="1" noMove="1" noResize="1" noEditPoints="1" noAdjustHandles="1" noChangeArrowheads="1" noChangeShapeType="1" noTextEdit="1"/>
              </p:cNvSpPr>
              <p:nvPr/>
            </p:nvSpPr>
            <p:spPr>
              <a:xfrm>
                <a:off x="1504826" y="4244824"/>
                <a:ext cx="3883414" cy="82022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0F56D5-C297-4B4D-8B98-E8856033B83D}"/>
                  </a:ext>
                </a:extLst>
              </p:cNvPr>
              <p:cNvSpPr txBox="1"/>
              <p:nvPr/>
            </p:nvSpPr>
            <p:spPr>
              <a:xfrm>
                <a:off x="1735627" y="5185845"/>
                <a:ext cx="3421812" cy="810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latin typeface="Cambria Math" panose="02040503050406030204" pitchFamily="18" charset="0"/>
                        </a:rPr>
                        <m:t>𝑍</m:t>
                      </m:r>
                      <m:r>
                        <a:rPr lang="ru-RU" sz="2500" i="0">
                          <a:latin typeface="Cambria Math" panose="02040503050406030204" pitchFamily="18" charset="0"/>
                        </a:rPr>
                        <m:t>≈</m:t>
                      </m:r>
                      <m:f>
                        <m:fPr>
                          <m:ctrlPr>
                            <a:rPr lang="ru-RU" sz="2500" i="1">
                              <a:solidFill>
                                <a:srgbClr val="836967"/>
                              </a:solidFill>
                              <a:latin typeface="Cambria Math" panose="02040503050406030204" pitchFamily="18" charset="0"/>
                            </a:rPr>
                          </m:ctrlPr>
                        </m:fPr>
                        <m:num>
                          <m:r>
                            <a:rPr lang="ru-RU" sz="2500" i="1">
                              <a:latin typeface="Cambria Math" panose="02040503050406030204" pitchFamily="18" charset="0"/>
                            </a:rPr>
                            <m:t>𝐿</m:t>
                          </m:r>
                        </m:num>
                        <m:den>
                          <m:r>
                            <a:rPr lang="ru-RU" sz="2500" i="1">
                              <a:latin typeface="Cambria Math" panose="02040503050406030204" pitchFamily="18" charset="0"/>
                            </a:rPr>
                            <m:t>𝐵</m:t>
                          </m:r>
                        </m:den>
                      </m:f>
                      <m:r>
                        <a:rPr lang="ru-RU" sz="2500" i="1">
                          <a:latin typeface="Cambria Math" panose="02040503050406030204" pitchFamily="18" charset="0"/>
                        </a:rPr>
                        <m:t>𝑑</m:t>
                      </m:r>
                      <m:r>
                        <a:rPr lang="ru-RU" sz="2500" i="0">
                          <a:latin typeface="Cambria Math" panose="02040503050406030204" pitchFamily="18" charset="0"/>
                        </a:rPr>
                        <m:t>→</m:t>
                      </m:r>
                      <m:f>
                        <m:fPr>
                          <m:ctrlPr>
                            <a:rPr lang="ru-RU" sz="2500" i="1">
                              <a:solidFill>
                                <a:srgbClr val="836967"/>
                              </a:solidFill>
                              <a:latin typeface="Cambria Math" panose="02040503050406030204" pitchFamily="18" charset="0"/>
                            </a:rPr>
                          </m:ctrlPr>
                        </m:fPr>
                        <m:num>
                          <m:r>
                            <a:rPr lang="ru-RU" sz="2500" i="1">
                              <a:latin typeface="Cambria Math" panose="02040503050406030204" pitchFamily="18" charset="0"/>
                            </a:rPr>
                            <m:t>𝐿</m:t>
                          </m:r>
                        </m:num>
                        <m:den>
                          <m:r>
                            <a:rPr lang="ru-RU" sz="2500" i="1">
                              <a:latin typeface="Cambria Math" panose="02040503050406030204" pitchFamily="18" charset="0"/>
                            </a:rPr>
                            <m:t>𝐵</m:t>
                          </m:r>
                        </m:den>
                      </m:f>
                      <m:r>
                        <a:rPr lang="ru-RU" sz="2500" i="0">
                          <a:latin typeface="Cambria Math" panose="02040503050406030204" pitchFamily="18" charset="0"/>
                        </a:rPr>
                        <m:t>(</m:t>
                      </m:r>
                      <m:r>
                        <a:rPr lang="ru-RU" sz="2500" i="1">
                          <a:latin typeface="Cambria Math" panose="02040503050406030204" pitchFamily="18" charset="0"/>
                        </a:rPr>
                        <m:t>𝜑</m:t>
                      </m:r>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𝜑</m:t>
                          </m:r>
                        </m:e>
                        <m:sub>
                          <m:r>
                            <a:rPr lang="ru-RU" sz="2500" i="0">
                              <a:latin typeface="Cambria Math" panose="02040503050406030204" pitchFamily="18" charset="0"/>
                            </a:rPr>
                            <m:t>0</m:t>
                          </m:r>
                        </m:sub>
                      </m:sSub>
                      <m:r>
                        <a:rPr lang="ru-RU" sz="2500" b="0" i="1" smtClean="0">
                          <a:latin typeface="Cambria Math" panose="02040503050406030204" pitchFamily="18" charset="0"/>
                        </a:rPr>
                        <m:t>)</m:t>
                      </m:r>
                    </m:oMath>
                  </m:oMathPara>
                </a14:m>
                <a:endParaRPr lang="ru-RU" sz="2500" dirty="0"/>
              </a:p>
            </p:txBody>
          </p:sp>
        </mc:Choice>
        <mc:Fallback xmlns="">
          <p:sp>
            <p:nvSpPr>
              <p:cNvPr id="15" name="TextBox 14">
                <a:extLst>
                  <a:ext uri="{FF2B5EF4-FFF2-40B4-BE49-F238E27FC236}">
                    <a16:creationId xmlns:a16="http://schemas.microsoft.com/office/drawing/2014/main" id="{6A0F56D5-C297-4B4D-8B98-E8856033B83D}"/>
                  </a:ext>
                </a:extLst>
              </p:cNvPr>
              <p:cNvSpPr txBox="1">
                <a:spLocks noRot="1" noChangeAspect="1" noMove="1" noResize="1" noEditPoints="1" noAdjustHandles="1" noChangeArrowheads="1" noChangeShapeType="1" noTextEdit="1"/>
              </p:cNvSpPr>
              <p:nvPr/>
            </p:nvSpPr>
            <p:spPr>
              <a:xfrm>
                <a:off x="1735627" y="5185845"/>
                <a:ext cx="3421812" cy="81009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7A653F-4CE0-4162-B38C-C61296012EAF}"/>
                  </a:ext>
                </a:extLst>
              </p:cNvPr>
              <p:cNvSpPr txBox="1"/>
              <p:nvPr/>
            </p:nvSpPr>
            <p:spPr>
              <a:xfrm>
                <a:off x="1142923" y="6116735"/>
                <a:ext cx="5084553"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500" i="1" smtClean="0">
                              <a:solidFill>
                                <a:srgbClr val="836967"/>
                              </a:solidFill>
                              <a:latin typeface="Cambria Math" panose="02040503050406030204" pitchFamily="18" charset="0"/>
                            </a:rPr>
                          </m:ctrlPr>
                        </m:sSubPr>
                        <m:e>
                          <m:r>
                            <a:rPr lang="ru-RU" sz="2500" i="1">
                              <a:latin typeface="Cambria Math" panose="02040503050406030204" pitchFamily="18" charset="0"/>
                            </a:rPr>
                            <m:t>𝜑</m:t>
                          </m:r>
                        </m:e>
                        <m:sub>
                          <m:r>
                            <a:rPr lang="ru-RU" sz="2500">
                              <a:latin typeface="Cambria Math" panose="02040503050406030204" pitchFamily="18" charset="0"/>
                            </a:rPr>
                            <m:t>0</m:t>
                          </m:r>
                        </m:sub>
                      </m:sSub>
                      <m:r>
                        <a:rPr lang="en-US" sz="2500" b="0" i="1" smtClean="0">
                          <a:solidFill>
                            <a:schemeClr val="tx1"/>
                          </a:solidFill>
                          <a:latin typeface="Cambria Math" panose="02040503050406030204" pitchFamily="18" charset="0"/>
                        </a:rPr>
                        <m:t>−</m:t>
                      </m:r>
                      <m:r>
                        <a:rPr lang="ru-RU" sz="2500" b="0" i="1" smtClean="0">
                          <a:solidFill>
                            <a:schemeClr val="tx1"/>
                          </a:solidFill>
                          <a:latin typeface="Cambria Math" panose="02040503050406030204" pitchFamily="18" charset="0"/>
                        </a:rPr>
                        <m:t>фаза на исходной плоскости</m:t>
                      </m:r>
                    </m:oMath>
                  </m:oMathPara>
                </a14:m>
                <a:endParaRPr lang="ru-RU" sz="2500" b="0" i="1" dirty="0">
                  <a:solidFill>
                    <a:schemeClr val="tx1"/>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177A653F-4CE0-4162-B38C-C61296012EAF}"/>
                  </a:ext>
                </a:extLst>
              </p:cNvPr>
              <p:cNvSpPr txBox="1">
                <a:spLocks noRot="1" noChangeAspect="1" noMove="1" noResize="1" noEditPoints="1" noAdjustHandles="1" noChangeArrowheads="1" noChangeShapeType="1" noTextEdit="1"/>
              </p:cNvSpPr>
              <p:nvPr/>
            </p:nvSpPr>
            <p:spPr>
              <a:xfrm>
                <a:off x="1142923" y="6116735"/>
                <a:ext cx="5084553" cy="477054"/>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406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Однократные методы проекции</a:t>
            </a:r>
          </a:p>
          <a:p>
            <a:r>
              <a:rPr lang="en-US" sz="2400" b="1" i="1" dirty="0"/>
              <a:t>Rainbow 3D Camera</a:t>
            </a:r>
            <a:endParaRPr lang="ru-RU" sz="2400" b="1" i="1" dirty="0"/>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5868273" cy="3247043"/>
          </a:xfrm>
          <a:prstGeom prst="rect">
            <a:avLst/>
          </a:prstGeom>
          <a:solidFill>
            <a:schemeClr val="bg1"/>
          </a:solidFill>
        </p:spPr>
        <p:txBody>
          <a:bodyPr wrap="square" rtlCol="0">
            <a:spAutoFit/>
          </a:bodyPr>
          <a:lstStyle/>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Камера проецирует паттерн с пространственно-изменяющейся длиной волны на поверхность объекта</a:t>
            </a:r>
          </a:p>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Фиксированная геометрия радужного света и системы визуализации устанавливает однозначное соответствие между углом проекции и определенной длиной волны.</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F6CD47C7-D4F0-4004-A3D1-865B7CE0D71E}"/>
              </a:ext>
            </a:extLst>
          </p:cNvPr>
          <p:cNvPicPr>
            <a:picLocks noChangeAspect="1"/>
          </p:cNvPicPr>
          <p:nvPr/>
        </p:nvPicPr>
        <p:blipFill>
          <a:blip r:embed="rId4"/>
          <a:stretch>
            <a:fillRect/>
          </a:stretch>
        </p:blipFill>
        <p:spPr>
          <a:xfrm>
            <a:off x="6754512" y="1800000"/>
            <a:ext cx="5135647" cy="3372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05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1261884"/>
          </a:xfrm>
          <a:prstGeom prst="rect">
            <a:avLst/>
          </a:prstGeom>
          <a:noFill/>
        </p:spPr>
        <p:txBody>
          <a:bodyPr wrap="square" rtlCol="0">
            <a:spAutoFit/>
          </a:bodyPr>
          <a:lstStyle/>
          <a:p>
            <a:r>
              <a:rPr lang="ru-RU" sz="2800" b="1" i="1" dirty="0"/>
              <a:t>Однократные методы проекции</a:t>
            </a:r>
          </a:p>
          <a:p>
            <a:r>
              <a:rPr lang="en-US" sz="2400" b="1" i="1" dirty="0"/>
              <a:t>Continuously Varying Color Code </a:t>
            </a:r>
            <a:endParaRPr lang="ru-RU" sz="2400" b="1" i="1" dirty="0"/>
          </a:p>
          <a:p>
            <a:r>
              <a:rPr lang="en-US" sz="2400" b="1" i="1" dirty="0"/>
              <a:t>(</a:t>
            </a:r>
            <a:r>
              <a:rPr lang="ru-RU" sz="2400" b="1" i="1" dirty="0"/>
              <a:t>кодирование</a:t>
            </a:r>
            <a:r>
              <a:rPr lang="en-US" sz="2400" b="1" i="1" dirty="0"/>
              <a:t> </a:t>
            </a:r>
            <a:r>
              <a:rPr lang="ru-RU" sz="2400" b="1" i="1" dirty="0"/>
              <a:t>непрерывно меняющими паттернами)</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5372807" cy="3631763"/>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Можно построить паттерн с изменяющейся интенсивностью для каждого цветового канала, а затем сложить их, получив непрерывно меняющийся цветовой паттерн</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Известные соотношения между вкладами отдельных каналов в общую интенсивность позволяют просто осуществить декодирование</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a:extLst>
              <a:ext uri="{FF2B5EF4-FFF2-40B4-BE49-F238E27FC236}">
                <a16:creationId xmlns:a16="http://schemas.microsoft.com/office/drawing/2014/main" id="{8312A61D-D4EE-4620-9620-C3BC7A508C32}"/>
              </a:ext>
            </a:extLst>
          </p:cNvPr>
          <p:cNvPicPr>
            <a:picLocks noChangeAspect="1"/>
          </p:cNvPicPr>
          <p:nvPr/>
        </p:nvPicPr>
        <p:blipFill rotWithShape="1">
          <a:blip r:embed="rId4"/>
          <a:srcRect l="2019" r="-57"/>
          <a:stretch/>
        </p:blipFill>
        <p:spPr>
          <a:xfrm>
            <a:off x="6092805" y="1800000"/>
            <a:ext cx="5863406" cy="4018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45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Однократные методы проекции</a:t>
            </a:r>
          </a:p>
          <a:p>
            <a:r>
              <a:rPr lang="en-US" sz="2400" b="1" i="1" dirty="0"/>
              <a:t>Color Coded Stripes (</a:t>
            </a:r>
            <a:r>
              <a:rPr lang="ru-RU" sz="2400" b="1" i="1" dirty="0"/>
              <a:t>кодирование цветовыми полосами)</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6475141" cy="3631763"/>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Использование цвета в проекционных паттернах поможет облегчить проблему неоднозначности в методах с монохромными шаблонами</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Максимально возможное количество цветов в наборе определяется ограничением расстояния между ними, при котором наблюдаются минимальные перекрестные помехи в получаемых изображениях</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0F67FC08-73B7-4B81-9D92-6017B35AA6ED}"/>
              </a:ext>
            </a:extLst>
          </p:cNvPr>
          <p:cNvPicPr>
            <a:picLocks noChangeAspect="1"/>
          </p:cNvPicPr>
          <p:nvPr/>
        </p:nvPicPr>
        <p:blipFill>
          <a:blip r:embed="rId4"/>
          <a:stretch>
            <a:fillRect/>
          </a:stretch>
        </p:blipFill>
        <p:spPr>
          <a:xfrm>
            <a:off x="7182658" y="1800000"/>
            <a:ext cx="4486275" cy="3371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385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Однократные методы проекции</a:t>
            </a:r>
          </a:p>
          <a:p>
            <a:r>
              <a:rPr lang="en-US" sz="2400" b="1" i="1" dirty="0"/>
              <a:t>De </a:t>
            </a:r>
            <a:r>
              <a:rPr lang="en-US" sz="2400" b="1" i="1" dirty="0" err="1"/>
              <a:t>Bruije</a:t>
            </a:r>
            <a:r>
              <a:rPr lang="en-US" sz="2400" b="1" i="1" dirty="0"/>
              <a:t> </a:t>
            </a:r>
            <a:r>
              <a:rPr lang="en-US" sz="2400" b="1" i="1" dirty="0" err="1"/>
              <a:t>Sequince</a:t>
            </a:r>
            <a:r>
              <a:rPr lang="en-US" sz="2400" b="1" i="1" dirty="0"/>
              <a:t> (</a:t>
            </a:r>
            <a:r>
              <a:rPr lang="ru-RU" sz="2400" b="1" i="1" dirty="0"/>
              <a:t>последовательность де </a:t>
            </a:r>
            <a:r>
              <a:rPr lang="ru-RU" sz="2400" b="1" i="1" dirty="0" err="1"/>
              <a:t>Брёйна</a:t>
            </a:r>
            <a:r>
              <a:rPr lang="ru-RU" sz="2400" b="1" i="1"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6475141" cy="4093428"/>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Последовательность де </a:t>
                </a:r>
                <a:r>
                  <a:rPr lang="ru-RU" sz="2500" dirty="0" err="1">
                    <a:effectLst/>
                    <a:latin typeface="Calibri" panose="020F0502020204030204" pitchFamily="34" charset="0"/>
                    <a:ea typeface="Calibri" panose="020F0502020204030204" pitchFamily="34" charset="0"/>
                    <a:cs typeface="Times New Roman" panose="02020603050405020304" pitchFamily="18" charset="0"/>
                  </a:rPr>
                  <a:t>Брёйна</a:t>
                </a:r>
                <a:r>
                  <a:rPr lang="ru-RU" sz="2500" dirty="0">
                    <a:effectLst/>
                    <a:latin typeface="Calibri" panose="020F0502020204030204" pitchFamily="34" charset="0"/>
                    <a:ea typeface="Calibri" panose="020F0502020204030204" pitchFamily="34" charset="0"/>
                    <a:cs typeface="Times New Roman" panose="02020603050405020304" pitchFamily="18" charset="0"/>
                  </a:rPr>
                  <a:t> ранга </a:t>
                </a:r>
                <a14:m>
                  <m:oMath xmlns:m="http://schemas.openxmlformats.org/officeDocument/2006/math">
                    <m: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ru-RU" sz="2500" dirty="0">
                    <a:effectLst/>
                    <a:latin typeface="Calibri" panose="020F0502020204030204" pitchFamily="34" charset="0"/>
                    <a:ea typeface="Calibri" panose="020F0502020204030204" pitchFamily="34" charset="0"/>
                    <a:cs typeface="Times New Roman" panose="02020603050405020304" pitchFamily="18" charset="0"/>
                  </a:rPr>
                  <a:t> на алфавите </a:t>
                </a:r>
                <a14:m>
                  <m:oMath xmlns:m="http://schemas.openxmlformats.org/officeDocument/2006/math">
                    <m:r>
                      <a:rPr lang="en-US" sz="2500" i="1">
                        <a:latin typeface="Cambria Math" panose="02040503050406030204" pitchFamily="18" charset="0"/>
                        <a:cs typeface="Times New Roman" panose="02020603050405020304" pitchFamily="18" charset="0"/>
                      </a:rPr>
                      <m:t>𝑘</m:t>
                    </m:r>
                  </m:oMath>
                </a14:m>
                <a:r>
                  <a:rPr lang="en-US" sz="2500" dirty="0">
                    <a:effectLst/>
                    <a:latin typeface="Calibri" panose="020F0502020204030204" pitchFamily="34" charset="0"/>
                    <a:ea typeface="Calibri" panose="020F0502020204030204" pitchFamily="34" charset="0"/>
                    <a:cs typeface="Times New Roman" panose="02020603050405020304" pitchFamily="18" charset="0"/>
                  </a:rPr>
                  <a:t> – </a:t>
                </a:r>
                <a:r>
                  <a:rPr lang="ru-RU" sz="2500" dirty="0">
                    <a:effectLst/>
                    <a:latin typeface="Calibri" panose="020F0502020204030204" pitchFamily="34" charset="0"/>
                    <a:ea typeface="Calibri" panose="020F0502020204030204" pitchFamily="34" charset="0"/>
                    <a:cs typeface="Times New Roman" panose="02020603050405020304" pitchFamily="18" charset="0"/>
                  </a:rPr>
                  <a:t>циклическое слово, в котором каждое из </a:t>
                </a:r>
                <a14:m>
                  <m:oMath xmlns:m="http://schemas.openxmlformats.org/officeDocument/2006/math">
                    <m:sSup>
                      <m:sSupPr>
                        <m:ctrlPr>
                          <a:rPr lang="ru-RU" sz="2500" i="1" smtClean="0">
                            <a:effectLst/>
                            <a:latin typeface="Cambria Math" panose="02040503050406030204" pitchFamily="18" charset="0"/>
                            <a:cs typeface="Times New Roman" panose="02020603050405020304" pitchFamily="18" charset="0"/>
                          </a:rPr>
                        </m:ctrlPr>
                      </m:sSupPr>
                      <m:e>
                        <m:r>
                          <a:rPr lang="en-US" sz="2500" b="0" i="1" smtClean="0">
                            <a:effectLst/>
                            <a:latin typeface="Cambria Math" panose="02040503050406030204" pitchFamily="18" charset="0"/>
                            <a:cs typeface="Times New Roman" panose="02020603050405020304" pitchFamily="18" charset="0"/>
                          </a:rPr>
                          <m:t>𝑘</m:t>
                        </m:r>
                      </m:e>
                      <m:sup>
                        <m:r>
                          <a:rPr lang="en-US" sz="2500" b="0" i="1" smtClean="0">
                            <a:effectLst/>
                            <a:latin typeface="Cambria Math" panose="02040503050406030204" pitchFamily="18" charset="0"/>
                            <a:cs typeface="Times New Roman" panose="02020603050405020304" pitchFamily="18" charset="0"/>
                          </a:rPr>
                          <m:t>𝑛</m:t>
                        </m:r>
                      </m:sup>
                    </m:sSup>
                  </m:oMath>
                </a14:m>
                <a:r>
                  <a:rPr lang="en-US" sz="2500" dirty="0">
                    <a:effectLst/>
                    <a:latin typeface="Calibri" panose="020F0502020204030204" pitchFamily="34" charset="0"/>
                    <a:ea typeface="Calibri" panose="020F0502020204030204" pitchFamily="34" charset="0"/>
                    <a:cs typeface="Times New Roman" panose="02020603050405020304" pitchFamily="18" charset="0"/>
                  </a:rPr>
                  <a:t> </a:t>
                </a:r>
                <a:r>
                  <a:rPr lang="ru-RU" sz="2500" dirty="0">
                    <a:effectLst/>
                    <a:latin typeface="Calibri" panose="020F0502020204030204" pitchFamily="34" charset="0"/>
                    <a:ea typeface="Calibri" panose="020F0502020204030204" pitchFamily="34" charset="0"/>
                    <a:cs typeface="Times New Roman" panose="02020603050405020304" pitchFamily="18" charset="0"/>
                  </a:rPr>
                  <a:t>слов длины </a:t>
                </a:r>
                <a14:m>
                  <m:oMath xmlns:m="http://schemas.openxmlformats.org/officeDocument/2006/math">
                    <m: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2500" dirty="0">
                    <a:effectLst/>
                    <a:latin typeface="Calibri" panose="020F0502020204030204" pitchFamily="34" charset="0"/>
                    <a:ea typeface="Calibri" panose="020F0502020204030204" pitchFamily="34" charset="0"/>
                    <a:cs typeface="Times New Roman" panose="02020603050405020304" pitchFamily="18" charset="0"/>
                  </a:rPr>
                  <a:t> </a:t>
                </a:r>
                <a:r>
                  <a:rPr lang="ru-RU" sz="2500" dirty="0">
                    <a:effectLst/>
                    <a:latin typeface="Calibri" panose="020F0502020204030204" pitchFamily="34" charset="0"/>
                    <a:ea typeface="Calibri" panose="020F0502020204030204" pitchFamily="34" charset="0"/>
                    <a:cs typeface="Times New Roman" panose="02020603050405020304" pitchFamily="18" charset="0"/>
                  </a:rPr>
                  <a:t>повторяется ровно один раз</a:t>
                </a:r>
              </a:p>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Это может быть использовано при построении последовательности цветов в паттерне, который легко будет декодировать</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Однако существует ограничение</a:t>
                </a:r>
                <a:r>
                  <a:rPr lang="ru-RU" sz="2500" dirty="0">
                    <a:latin typeface="Calibri" panose="020F0502020204030204" pitchFamily="34" charset="0"/>
                    <a:ea typeface="Calibri" panose="020F0502020204030204" pitchFamily="34" charset="0"/>
                    <a:cs typeface="Times New Roman" panose="02020603050405020304" pitchFamily="18" charset="0"/>
                  </a:rPr>
                  <a:t> – для правильной работы алгоритма все соседние полосы должны иметь разные цвета</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59EF6FE3-3B0C-448A-B62E-93E7C0181F56}"/>
                  </a:ext>
                </a:extLst>
              </p:cNvPr>
              <p:cNvSpPr txBox="1">
                <a:spLocks noRot="1" noChangeAspect="1" noMove="1" noResize="1" noEditPoints="1" noAdjustHandles="1" noChangeArrowheads="1" noChangeShapeType="1" noTextEdit="1"/>
              </p:cNvSpPr>
              <p:nvPr/>
            </p:nvSpPr>
            <p:spPr>
              <a:xfrm>
                <a:off x="359999" y="1800000"/>
                <a:ext cx="6475141" cy="4093428"/>
              </a:xfrm>
              <a:prstGeom prst="rect">
                <a:avLst/>
              </a:prstGeom>
              <a:blipFill>
                <a:blip r:embed="rId4"/>
                <a:stretch>
                  <a:fillRect l="-1507" t="-1042" r="-1601" b="-2530"/>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3639FE0B-5350-446E-A39F-8A6DCC940FF0}"/>
              </a:ext>
            </a:extLst>
          </p:cNvPr>
          <p:cNvPicPr>
            <a:picLocks noChangeAspect="1"/>
          </p:cNvPicPr>
          <p:nvPr/>
        </p:nvPicPr>
        <p:blipFill>
          <a:blip r:embed="rId5"/>
          <a:stretch>
            <a:fillRect/>
          </a:stretch>
        </p:blipFill>
        <p:spPr>
          <a:xfrm>
            <a:off x="8409576" y="1089940"/>
            <a:ext cx="2257425" cy="2333625"/>
          </a:xfrm>
          <a:prstGeom prst="rect">
            <a:avLst/>
          </a:prstGeom>
          <a:ln>
            <a:noFill/>
          </a:ln>
          <a:effectLst>
            <a:outerShdw blurRad="292100" dist="139700" dir="2700000" algn="tl" rotWithShape="0">
              <a:srgbClr val="333333">
                <a:alpha val="65000"/>
              </a:srgbClr>
            </a:outerShdw>
          </a:effectLst>
        </p:spPr>
      </p:pic>
      <p:pic>
        <p:nvPicPr>
          <p:cNvPr id="9" name="Рисунок 8">
            <a:extLst>
              <a:ext uri="{FF2B5EF4-FFF2-40B4-BE49-F238E27FC236}">
                <a16:creationId xmlns:a16="http://schemas.microsoft.com/office/drawing/2014/main" id="{D5193D19-DEEC-41F5-99E7-E6BF607BBA39}"/>
              </a:ext>
            </a:extLst>
          </p:cNvPr>
          <p:cNvPicPr>
            <a:picLocks noChangeAspect="1"/>
          </p:cNvPicPr>
          <p:nvPr/>
        </p:nvPicPr>
        <p:blipFill>
          <a:blip r:embed="rId6"/>
          <a:stretch>
            <a:fillRect/>
          </a:stretch>
        </p:blipFill>
        <p:spPr>
          <a:xfrm>
            <a:off x="7195139" y="3637324"/>
            <a:ext cx="4686300" cy="2752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887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Однократные методы проекции</a:t>
            </a:r>
          </a:p>
          <a:p>
            <a:r>
              <a:rPr lang="en-US" sz="2400" b="1" i="1" dirty="0"/>
              <a:t>Color-Coded Grids (</a:t>
            </a:r>
            <a:r>
              <a:rPr lang="ru-RU" sz="2400" b="1" i="1" dirty="0"/>
              <a:t>кодирование цветовой сеткой)</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6475141" cy="3247043"/>
          </a:xfrm>
          <a:prstGeom prst="rect">
            <a:avLst/>
          </a:prstGeom>
          <a:solidFill>
            <a:schemeClr val="bg1"/>
          </a:solidFill>
        </p:spPr>
        <p:txBody>
          <a:bodyPr wrap="square" rtlCol="0">
            <a:spAutoFit/>
          </a:bodyPr>
          <a:lstStyle/>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Используется ц</a:t>
            </a:r>
            <a:r>
              <a:rPr lang="ru-RU" sz="2500" dirty="0">
                <a:effectLst/>
                <a:latin typeface="Calibri" panose="020F0502020204030204" pitchFamily="34" charset="0"/>
                <a:ea typeface="Calibri" panose="020F0502020204030204" pitchFamily="34" charset="0"/>
                <a:cs typeface="Times New Roman" panose="02020603050405020304" pitchFamily="18" charset="0"/>
              </a:rPr>
              <a:t>ветовое кодирование вертикальных и горизонтальных полос, а также скользящее окно для определения координат по закодированному шаблону</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Могут быть проблемы с уникальностью идентификационного окна. В этом случае стоит использовать более надежные методы кодирования (точки, квадраты и др.)</a:t>
            </a:r>
          </a:p>
        </p:txBody>
      </p:sp>
      <p:pic>
        <p:nvPicPr>
          <p:cNvPr id="4" name="Рисунок 3">
            <a:extLst>
              <a:ext uri="{FF2B5EF4-FFF2-40B4-BE49-F238E27FC236}">
                <a16:creationId xmlns:a16="http://schemas.microsoft.com/office/drawing/2014/main" id="{104E0AE3-F08B-4349-B928-D45FFEC47EB9}"/>
              </a:ext>
            </a:extLst>
          </p:cNvPr>
          <p:cNvPicPr>
            <a:picLocks noChangeAspect="1"/>
          </p:cNvPicPr>
          <p:nvPr/>
        </p:nvPicPr>
        <p:blipFill>
          <a:blip r:embed="rId4"/>
          <a:stretch>
            <a:fillRect/>
          </a:stretch>
        </p:blipFill>
        <p:spPr>
          <a:xfrm>
            <a:off x="7613597" y="1594830"/>
            <a:ext cx="4218404" cy="45037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74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523220"/>
          </a:xfrm>
          <a:prstGeom prst="rect">
            <a:avLst/>
          </a:prstGeom>
          <a:noFill/>
        </p:spPr>
        <p:txBody>
          <a:bodyPr wrap="square" rtlCol="0">
            <a:spAutoFit/>
          </a:bodyPr>
          <a:lstStyle/>
          <a:p>
            <a:r>
              <a:rPr lang="ru-RU" sz="2800" b="1" i="1" dirty="0"/>
              <a:t>Калибровка камеры и проектора</a:t>
            </a:r>
            <a:endParaRPr lang="ru-RU" sz="2400" b="1" i="1" dirty="0"/>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10284997" cy="3323987"/>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Решающую роль в установлении точности измерений систем 3</a:t>
            </a:r>
            <a:r>
              <a:rPr lang="en-US" sz="2500" dirty="0">
                <a:effectLst/>
                <a:latin typeface="Calibri" panose="020F0502020204030204" pitchFamily="34" charset="0"/>
                <a:ea typeface="Calibri" panose="020F0502020204030204" pitchFamily="34" charset="0"/>
                <a:cs typeface="Times New Roman" panose="02020603050405020304" pitchFamily="18" charset="0"/>
              </a:rPr>
              <a:t>D</a:t>
            </a:r>
            <a:r>
              <a:rPr lang="ru-RU" sz="2500" dirty="0">
                <a:effectLst/>
                <a:latin typeface="Calibri" panose="020F0502020204030204" pitchFamily="34" charset="0"/>
                <a:ea typeface="Calibri" panose="020F0502020204030204" pitchFamily="34" charset="0"/>
                <a:cs typeface="Times New Roman" panose="02020603050405020304" pitchFamily="18" charset="0"/>
              </a:rPr>
              <a:t>-визуализации со структурированной подсветкой, как и в целом в компьютерном зрении, </a:t>
            </a:r>
            <a:r>
              <a:rPr lang="ru-RU" sz="2500" dirty="0">
                <a:latin typeface="Calibri" panose="020F0502020204030204" pitchFamily="34" charset="0"/>
                <a:ea typeface="Calibri" panose="020F0502020204030204" pitchFamily="34" charset="0"/>
                <a:cs typeface="Times New Roman" panose="02020603050405020304" pitchFamily="18" charset="0"/>
              </a:rPr>
              <a:t>играет</a:t>
            </a:r>
            <a:r>
              <a:rPr lang="ru-RU" sz="2500" dirty="0">
                <a:effectLst/>
                <a:latin typeface="Calibri" panose="020F0502020204030204" pitchFamily="34" charset="0"/>
                <a:ea typeface="Calibri" panose="020F0502020204030204" pitchFamily="34" charset="0"/>
                <a:cs typeface="Times New Roman" panose="02020603050405020304" pitchFamily="18" charset="0"/>
              </a:rPr>
              <a:t> калибровка камер и проекторов</a:t>
            </a:r>
          </a:p>
          <a:p>
            <a:pPr algn="just">
              <a:spcAft>
                <a:spcPts val="600"/>
              </a:spcAft>
            </a:pPr>
            <a:endParaRPr lang="ru-RU" sz="25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ru-RU" sz="2500" dirty="0">
                <a:effectLst/>
                <a:ea typeface="Calibri" panose="020F0502020204030204" pitchFamily="34" charset="0"/>
                <a:cs typeface="Times New Roman" panose="02020603050405020304" pitchFamily="18" charset="0"/>
              </a:rPr>
              <a:t>Калибровка – процедура установления связи между пикселем на 2</a:t>
            </a:r>
            <a:r>
              <a:rPr lang="en-US" sz="2500" dirty="0">
                <a:effectLst/>
                <a:ea typeface="Calibri" panose="020F0502020204030204" pitchFamily="34" charset="0"/>
                <a:cs typeface="Times New Roman" panose="02020603050405020304" pitchFamily="18" charset="0"/>
              </a:rPr>
              <a:t>D</a:t>
            </a:r>
            <a:r>
              <a:rPr lang="ru-RU" sz="2500" dirty="0">
                <a:effectLst/>
                <a:ea typeface="Calibri" panose="020F0502020204030204" pitchFamily="34" charset="0"/>
                <a:cs typeface="Times New Roman" panose="02020603050405020304" pitchFamily="18" charset="0"/>
              </a:rPr>
              <a:t>-изображении (координаты камеры) и прямой линией в 3</a:t>
            </a:r>
            <a:r>
              <a:rPr lang="en-US" sz="2500" dirty="0">
                <a:effectLst/>
                <a:ea typeface="Calibri" panose="020F0502020204030204" pitchFamily="34" charset="0"/>
                <a:cs typeface="Times New Roman" panose="02020603050405020304" pitchFamily="18" charset="0"/>
              </a:rPr>
              <a:t>D</a:t>
            </a:r>
            <a:r>
              <a:rPr lang="ru-RU" sz="2500" dirty="0">
                <a:effectLst/>
                <a:ea typeface="Calibri" panose="020F0502020204030204" pitchFamily="34" charset="0"/>
                <a:cs typeface="Times New Roman" panose="02020603050405020304" pitchFamily="18" charset="0"/>
              </a:rPr>
              <a:t>-пространстве (мировые координаты), вдоль которой расположена точка объекта, с учетом искажения объектива</a:t>
            </a:r>
          </a:p>
        </p:txBody>
      </p:sp>
    </p:spTree>
    <p:extLst>
      <p:ext uri="{BB962C8B-B14F-4D97-AF65-F5344CB8AC3E}">
        <p14:creationId xmlns:p14="http://schemas.microsoft.com/office/powerpoint/2010/main" val="145488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523220"/>
          </a:xfrm>
          <a:prstGeom prst="rect">
            <a:avLst/>
          </a:prstGeom>
          <a:noFill/>
        </p:spPr>
        <p:txBody>
          <a:bodyPr wrap="square" rtlCol="0">
            <a:spAutoFit/>
          </a:bodyPr>
          <a:lstStyle/>
          <a:p>
            <a:r>
              <a:rPr lang="ru-RU" sz="2800" b="1" i="1" dirty="0"/>
              <a:t>Алгоритм калибровки камеры</a:t>
            </a:r>
            <a:endParaRPr lang="ru-RU" sz="2400" b="1" i="1" dirty="0"/>
          </a:p>
        </p:txBody>
      </p:sp>
      <p:pic>
        <p:nvPicPr>
          <p:cNvPr id="4" name="Рисунок 3">
            <a:extLst>
              <a:ext uri="{FF2B5EF4-FFF2-40B4-BE49-F238E27FC236}">
                <a16:creationId xmlns:a16="http://schemas.microsoft.com/office/drawing/2014/main" id="{7A15D225-BE4F-4DEB-90C9-67B8C179FB77}"/>
              </a:ext>
            </a:extLst>
          </p:cNvPr>
          <p:cNvPicPr>
            <a:picLocks noChangeAspect="1"/>
          </p:cNvPicPr>
          <p:nvPr/>
        </p:nvPicPr>
        <p:blipFill>
          <a:blip r:embed="rId4"/>
          <a:stretch>
            <a:fillRect/>
          </a:stretch>
        </p:blipFill>
        <p:spPr>
          <a:xfrm>
            <a:off x="6848394" y="1594830"/>
            <a:ext cx="4983607" cy="394876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C49F2A-3F99-459F-B7B1-977B25DA4AED}"/>
                  </a:ext>
                </a:extLst>
              </p:cNvPr>
              <p:cNvSpPr txBox="1"/>
              <p:nvPr/>
            </p:nvSpPr>
            <p:spPr>
              <a:xfrm>
                <a:off x="2848133" y="1595933"/>
                <a:ext cx="1275944"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latin typeface="Cambria Math" panose="02040503050406030204" pitchFamily="18" charset="0"/>
                        </a:rPr>
                        <m:t>𝑍</m:t>
                      </m:r>
                      <m:r>
                        <a:rPr lang="ru-RU" sz="2500" i="0">
                          <a:latin typeface="Cambria Math" panose="02040503050406030204" pitchFamily="18" charset="0"/>
                        </a:rPr>
                        <m:t>=0</m:t>
                      </m:r>
                    </m:oMath>
                  </m:oMathPara>
                </a14:m>
                <a:endParaRPr lang="ru-RU" sz="2500" dirty="0"/>
              </a:p>
            </p:txBody>
          </p:sp>
        </mc:Choice>
        <mc:Fallback>
          <p:sp>
            <p:nvSpPr>
              <p:cNvPr id="7" name="TextBox 6">
                <a:extLst>
                  <a:ext uri="{FF2B5EF4-FFF2-40B4-BE49-F238E27FC236}">
                    <a16:creationId xmlns:a16="http://schemas.microsoft.com/office/drawing/2014/main" id="{12C49F2A-3F99-459F-B7B1-977B25DA4AED}"/>
                  </a:ext>
                </a:extLst>
              </p:cNvPr>
              <p:cNvSpPr txBox="1">
                <a:spLocks noRot="1" noChangeAspect="1" noMove="1" noResize="1" noEditPoints="1" noAdjustHandles="1" noChangeArrowheads="1" noChangeShapeType="1" noTextEdit="1"/>
              </p:cNvSpPr>
              <p:nvPr/>
            </p:nvSpPr>
            <p:spPr>
              <a:xfrm>
                <a:off x="2848133" y="1595933"/>
                <a:ext cx="1275944" cy="4770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13A86A9-6E8F-4301-990E-9B3076F7CC85}"/>
                  </a:ext>
                </a:extLst>
              </p:cNvPr>
              <p:cNvSpPr txBox="1"/>
              <p:nvPr/>
            </p:nvSpPr>
            <p:spPr>
              <a:xfrm>
                <a:off x="2193226" y="2218079"/>
                <a:ext cx="2585807"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𝑀</m:t>
                      </m:r>
                      <m:r>
                        <a:rPr lang="ru-RU" sz="2500" i="0">
                          <a:solidFill>
                            <a:schemeClr val="tx1"/>
                          </a:solidFill>
                          <a:latin typeface="Cambria Math" panose="02040503050406030204" pitchFamily="18" charset="0"/>
                        </a:rPr>
                        <m:t>=</m:t>
                      </m:r>
                      <m:sSup>
                        <m:sSupPr>
                          <m:ctrlPr>
                            <a:rPr lang="ru-RU" sz="2500" i="1">
                              <a:solidFill>
                                <a:schemeClr val="tx1"/>
                              </a:solidFill>
                              <a:latin typeface="Cambria Math" panose="02040503050406030204" pitchFamily="18" charset="0"/>
                            </a:rPr>
                          </m:ctrlPr>
                        </m:sSupPr>
                        <m:e>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𝑋</m:t>
                          </m:r>
                          <m:r>
                            <a:rPr lang="en-US"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𝑌</m:t>
                          </m:r>
                          <m:r>
                            <a:rPr lang="en-US" sz="2500" b="0" i="1" smtClean="0">
                              <a:solidFill>
                                <a:schemeClr val="tx1"/>
                              </a:solidFill>
                              <a:latin typeface="Cambria Math" panose="02040503050406030204" pitchFamily="18" charset="0"/>
                            </a:rPr>
                            <m:t>,0,1]</m:t>
                          </m:r>
                        </m:e>
                        <m:sup>
                          <m:r>
                            <a:rPr lang="ru-RU" sz="2500" i="1">
                              <a:solidFill>
                                <a:schemeClr val="tx1"/>
                              </a:solidFill>
                              <a:latin typeface="Cambria Math" panose="02040503050406030204" pitchFamily="18" charset="0"/>
                            </a:rPr>
                            <m:t>𝑇</m:t>
                          </m:r>
                        </m:sup>
                      </m:sSup>
                    </m:oMath>
                  </m:oMathPara>
                </a14:m>
                <a:endParaRPr lang="ru-RU" sz="2500" dirty="0"/>
              </a:p>
            </p:txBody>
          </p:sp>
        </mc:Choice>
        <mc:Fallback>
          <p:sp>
            <p:nvSpPr>
              <p:cNvPr id="9" name="TextBox 8">
                <a:extLst>
                  <a:ext uri="{FF2B5EF4-FFF2-40B4-BE49-F238E27FC236}">
                    <a16:creationId xmlns:a16="http://schemas.microsoft.com/office/drawing/2014/main" id="{213A86A9-6E8F-4301-990E-9B3076F7CC85}"/>
                  </a:ext>
                </a:extLst>
              </p:cNvPr>
              <p:cNvSpPr txBox="1">
                <a:spLocks noRot="1" noChangeAspect="1" noMove="1" noResize="1" noEditPoints="1" noAdjustHandles="1" noChangeArrowheads="1" noChangeShapeType="1" noTextEdit="1"/>
              </p:cNvSpPr>
              <p:nvPr/>
            </p:nvSpPr>
            <p:spPr>
              <a:xfrm>
                <a:off x="2193226" y="2218079"/>
                <a:ext cx="2585807" cy="477054"/>
              </a:xfrm>
              <a:prstGeom prst="rect">
                <a:avLst/>
              </a:prstGeom>
              <a:blipFill>
                <a:blip r:embed="rId6"/>
                <a:stretch>
                  <a:fillRect b="-1923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BCF09A2-BD50-4604-AA53-92E922E67C3E}"/>
                  </a:ext>
                </a:extLst>
              </p:cNvPr>
              <p:cNvSpPr txBox="1"/>
              <p:nvPr/>
            </p:nvSpPr>
            <p:spPr>
              <a:xfrm>
                <a:off x="1779159" y="2840225"/>
                <a:ext cx="3413943"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𝑚</m:t>
                      </m:r>
                      <m:r>
                        <a:rPr lang="ru-RU" sz="2500">
                          <a:latin typeface="Cambria Math" panose="02040503050406030204" pitchFamily="18" charset="0"/>
                          <a:ea typeface="Cambria Math" panose="02040503050406030204" pitchFamily="18" charset="0"/>
                        </a:rPr>
                        <m:t>≈</m:t>
                      </m:r>
                      <m:r>
                        <a:rPr lang="ru-RU" sz="2500" i="1">
                          <a:solidFill>
                            <a:schemeClr val="tx1"/>
                          </a:solidFill>
                          <a:latin typeface="Cambria Math" panose="02040503050406030204" pitchFamily="18" charset="0"/>
                        </a:rPr>
                        <m:t>𝐾</m:t>
                      </m:r>
                      <m:d>
                        <m:dPr>
                          <m:begChr m:val="["/>
                          <m:endChr m:val="]"/>
                          <m:ctrlPr>
                            <a:rPr lang="ru-RU" sz="2500" i="1">
                              <a:solidFill>
                                <a:schemeClr val="tx1"/>
                              </a:solidFill>
                              <a:latin typeface="Cambria Math" panose="02040503050406030204" pitchFamily="18" charset="0"/>
                            </a:rPr>
                          </m:ctrlPr>
                        </m:dP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3</m:t>
                              </m:r>
                            </m:sub>
                          </m:sSub>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𝑅𝑡</m:t>
                          </m:r>
                        </m:e>
                      </m:d>
                      <m:r>
                        <a:rPr lang="ru-RU" sz="2500" i="1">
                          <a:solidFill>
                            <a:schemeClr val="tx1"/>
                          </a:solidFill>
                          <a:latin typeface="Cambria Math" panose="02040503050406030204" pitchFamily="18" charset="0"/>
                        </a:rPr>
                        <m:t>𝑀</m:t>
                      </m:r>
                    </m:oMath>
                  </m:oMathPara>
                </a14:m>
                <a:endParaRPr lang="ru-RU" sz="2500" dirty="0">
                  <a:solidFill>
                    <a:schemeClr val="tx1"/>
                  </a:solidFill>
                </a:endParaRPr>
              </a:p>
            </p:txBody>
          </p:sp>
        </mc:Choice>
        <mc:Fallback>
          <p:sp>
            <p:nvSpPr>
              <p:cNvPr id="11" name="TextBox 10">
                <a:extLst>
                  <a:ext uri="{FF2B5EF4-FFF2-40B4-BE49-F238E27FC236}">
                    <a16:creationId xmlns:a16="http://schemas.microsoft.com/office/drawing/2014/main" id="{1BCF09A2-BD50-4604-AA53-92E922E67C3E}"/>
                  </a:ext>
                </a:extLst>
              </p:cNvPr>
              <p:cNvSpPr txBox="1">
                <a:spLocks noRot="1" noChangeAspect="1" noMove="1" noResize="1" noEditPoints="1" noAdjustHandles="1" noChangeArrowheads="1" noChangeShapeType="1" noTextEdit="1"/>
              </p:cNvSpPr>
              <p:nvPr/>
            </p:nvSpPr>
            <p:spPr>
              <a:xfrm>
                <a:off x="1779159" y="2840225"/>
                <a:ext cx="3413943" cy="477054"/>
              </a:xfrm>
              <a:prstGeom prst="rect">
                <a:avLst/>
              </a:prstGeom>
              <a:blipFill>
                <a:blip r:embed="rId7"/>
                <a:stretch>
                  <a:fillRect b="-256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49E8BB4-FFDD-41EC-81C5-4A1BF11ACD84}"/>
                  </a:ext>
                </a:extLst>
              </p:cNvPr>
              <p:cNvSpPr txBox="1"/>
              <p:nvPr/>
            </p:nvSpPr>
            <p:spPr>
              <a:xfrm>
                <a:off x="946992" y="3464483"/>
                <a:ext cx="5149008"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𝑚</m:t>
                      </m:r>
                      <m:r>
                        <a:rPr lang="ru-RU" sz="2500">
                          <a:latin typeface="Cambria Math" panose="02040503050406030204" pitchFamily="18" charset="0"/>
                          <a:ea typeface="Cambria Math" panose="02040503050406030204" pitchFamily="18" charset="0"/>
                        </a:rPr>
                        <m:t>≈</m:t>
                      </m:r>
                      <m:r>
                        <a:rPr lang="ru-RU" sz="2500" i="1">
                          <a:solidFill>
                            <a:schemeClr val="tx1"/>
                          </a:solidFill>
                          <a:latin typeface="Cambria Math" panose="02040503050406030204" pitchFamily="18" charset="0"/>
                        </a:rPr>
                        <m:t>𝐾</m:t>
                      </m:r>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3</m:t>
                          </m:r>
                        </m:sub>
                      </m:sSub>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𝑅𝑡</m:t>
                      </m:r>
                      <m:r>
                        <a:rPr lang="ru-RU" sz="2500" i="0">
                          <a:solidFill>
                            <a:schemeClr val="tx1"/>
                          </a:solidFill>
                          <a:latin typeface="Cambria Math" panose="02040503050406030204" pitchFamily="18" charset="0"/>
                        </a:rPr>
                        <m:t>]</m:t>
                      </m:r>
                      <m:sSup>
                        <m:sSupPr>
                          <m:ctrlPr>
                            <a:rPr lang="ru-RU" sz="2500" i="1">
                              <a:solidFill>
                                <a:schemeClr val="tx1"/>
                              </a:solidFill>
                              <a:latin typeface="Cambria Math" panose="02040503050406030204" pitchFamily="18" charset="0"/>
                            </a:rPr>
                          </m:ctrlPr>
                        </m:sSupPr>
                        <m:e>
                          <m:r>
                            <a:rPr lang="en-US" sz="2500" i="1">
                              <a:solidFill>
                                <a:schemeClr val="tx1"/>
                              </a:solidFill>
                              <a:latin typeface="Cambria Math" panose="02040503050406030204" pitchFamily="18" charset="0"/>
                            </a:rPr>
                            <m:t>[</m:t>
                          </m:r>
                          <m:r>
                            <a:rPr lang="en-US" sz="2500" i="1">
                              <a:solidFill>
                                <a:schemeClr val="tx1"/>
                              </a:solidFill>
                              <a:latin typeface="Cambria Math" panose="02040503050406030204" pitchFamily="18" charset="0"/>
                            </a:rPr>
                            <m:t>𝑋</m:t>
                          </m:r>
                          <m:r>
                            <a:rPr lang="en-US" sz="2500" i="1">
                              <a:solidFill>
                                <a:schemeClr val="tx1"/>
                              </a:solidFill>
                              <a:latin typeface="Cambria Math" panose="02040503050406030204" pitchFamily="18" charset="0"/>
                            </a:rPr>
                            <m:t>,</m:t>
                          </m:r>
                          <m:r>
                            <a:rPr lang="en-US" sz="2500" i="1">
                              <a:solidFill>
                                <a:schemeClr val="tx1"/>
                              </a:solidFill>
                              <a:latin typeface="Cambria Math" panose="02040503050406030204" pitchFamily="18" charset="0"/>
                            </a:rPr>
                            <m:t>𝑌</m:t>
                          </m:r>
                          <m:r>
                            <a:rPr lang="en-US" sz="2500" i="1">
                              <a:solidFill>
                                <a:schemeClr val="tx1"/>
                              </a:solidFill>
                              <a:latin typeface="Cambria Math" panose="02040503050406030204" pitchFamily="18" charset="0"/>
                            </a:rPr>
                            <m:t>,0,1]</m:t>
                          </m:r>
                        </m:e>
                        <m:sup>
                          <m:r>
                            <a:rPr lang="ru-RU" sz="2500" i="1">
                              <a:solidFill>
                                <a:schemeClr val="tx1"/>
                              </a:solidFill>
                              <a:latin typeface="Cambria Math" panose="02040503050406030204" pitchFamily="18" charset="0"/>
                            </a:rPr>
                            <m:t>𝑇</m:t>
                          </m:r>
                        </m:sup>
                      </m:sSup>
                    </m:oMath>
                  </m:oMathPara>
                </a14:m>
                <a:endParaRPr lang="ru-RU" sz="2500" dirty="0">
                  <a:solidFill>
                    <a:schemeClr val="tx1"/>
                  </a:solidFill>
                </a:endParaRPr>
              </a:p>
            </p:txBody>
          </p:sp>
        </mc:Choice>
        <mc:Fallback>
          <p:sp>
            <p:nvSpPr>
              <p:cNvPr id="15" name="TextBox 14">
                <a:extLst>
                  <a:ext uri="{FF2B5EF4-FFF2-40B4-BE49-F238E27FC236}">
                    <a16:creationId xmlns:a16="http://schemas.microsoft.com/office/drawing/2014/main" id="{849E8BB4-FFDD-41EC-81C5-4A1BF11ACD84}"/>
                  </a:ext>
                </a:extLst>
              </p:cNvPr>
              <p:cNvSpPr txBox="1">
                <a:spLocks noRot="1" noChangeAspect="1" noMove="1" noResize="1" noEditPoints="1" noAdjustHandles="1" noChangeArrowheads="1" noChangeShapeType="1" noTextEdit="1"/>
              </p:cNvSpPr>
              <p:nvPr/>
            </p:nvSpPr>
            <p:spPr>
              <a:xfrm>
                <a:off x="946992" y="3464483"/>
                <a:ext cx="5149008" cy="477054"/>
              </a:xfrm>
              <a:prstGeom prst="rect">
                <a:avLst/>
              </a:prstGeom>
              <a:blipFill>
                <a:blip r:embed="rId8"/>
                <a:stretch>
                  <a:fillRect b="-1898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47B2745-E7F6-4A3A-A2D9-67FB3E1661FB}"/>
                  </a:ext>
                </a:extLst>
              </p:cNvPr>
              <p:cNvSpPr txBox="1"/>
              <p:nvPr/>
            </p:nvSpPr>
            <p:spPr>
              <a:xfrm>
                <a:off x="2068031" y="4088741"/>
                <a:ext cx="2918688"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latin typeface="Cambria Math" panose="02040503050406030204" pitchFamily="18" charset="0"/>
                        </a:rPr>
                        <m:t>𝑚</m:t>
                      </m:r>
                      <m:r>
                        <a:rPr lang="ru-RU" sz="2500">
                          <a:latin typeface="Cambria Math" panose="02040503050406030204" pitchFamily="18" charset="0"/>
                          <a:ea typeface="Cambria Math" panose="02040503050406030204" pitchFamily="18" charset="0"/>
                        </a:rPr>
                        <m:t>≈</m:t>
                      </m:r>
                      <m:r>
                        <a:rPr lang="ru-RU" sz="2500" i="1">
                          <a:latin typeface="Cambria Math" panose="02040503050406030204" pitchFamily="18" charset="0"/>
                        </a:rPr>
                        <m:t>𝐻</m:t>
                      </m:r>
                      <m:sSup>
                        <m:sSupPr>
                          <m:ctrlPr>
                            <a:rPr lang="ru-RU" sz="2500" i="1">
                              <a:latin typeface="Cambria Math" panose="02040503050406030204" pitchFamily="18" charset="0"/>
                            </a:rPr>
                          </m:ctrlPr>
                        </m:sSupPr>
                        <m:e>
                          <m:r>
                            <a:rPr lang="en-US" sz="2500" i="1">
                              <a:latin typeface="Cambria Math" panose="02040503050406030204" pitchFamily="18" charset="0"/>
                            </a:rPr>
                            <m:t>[</m:t>
                          </m:r>
                          <m:r>
                            <a:rPr lang="en-US" sz="2500" i="1">
                              <a:latin typeface="Cambria Math" panose="02040503050406030204" pitchFamily="18" charset="0"/>
                            </a:rPr>
                            <m:t>𝑋</m:t>
                          </m:r>
                          <m:r>
                            <a:rPr lang="en-US" sz="2500" i="1">
                              <a:latin typeface="Cambria Math" panose="02040503050406030204" pitchFamily="18" charset="0"/>
                            </a:rPr>
                            <m:t>,</m:t>
                          </m:r>
                          <m:r>
                            <a:rPr lang="en-US" sz="2500" i="1">
                              <a:latin typeface="Cambria Math" panose="02040503050406030204" pitchFamily="18" charset="0"/>
                            </a:rPr>
                            <m:t>𝑌</m:t>
                          </m:r>
                          <m:r>
                            <a:rPr lang="en-US" sz="2500" i="1">
                              <a:latin typeface="Cambria Math" panose="02040503050406030204" pitchFamily="18" charset="0"/>
                            </a:rPr>
                            <m:t>,0,1]</m:t>
                          </m:r>
                        </m:e>
                        <m:sup>
                          <m:r>
                            <a:rPr lang="ru-RU" sz="2500" i="1">
                              <a:latin typeface="Cambria Math" panose="02040503050406030204" pitchFamily="18" charset="0"/>
                            </a:rPr>
                            <m:t>𝑇</m:t>
                          </m:r>
                        </m:sup>
                      </m:sSup>
                    </m:oMath>
                  </m:oMathPara>
                </a14:m>
                <a:endParaRPr lang="ru-RU" sz="2500" dirty="0"/>
              </a:p>
            </p:txBody>
          </p:sp>
        </mc:Choice>
        <mc:Fallback>
          <p:sp>
            <p:nvSpPr>
              <p:cNvPr id="17" name="TextBox 16">
                <a:extLst>
                  <a:ext uri="{FF2B5EF4-FFF2-40B4-BE49-F238E27FC236}">
                    <a16:creationId xmlns:a16="http://schemas.microsoft.com/office/drawing/2014/main" id="{447B2745-E7F6-4A3A-A2D9-67FB3E1661FB}"/>
                  </a:ext>
                </a:extLst>
              </p:cNvPr>
              <p:cNvSpPr txBox="1">
                <a:spLocks noRot="1" noChangeAspect="1" noMove="1" noResize="1" noEditPoints="1" noAdjustHandles="1" noChangeArrowheads="1" noChangeShapeType="1" noTextEdit="1"/>
              </p:cNvSpPr>
              <p:nvPr/>
            </p:nvSpPr>
            <p:spPr>
              <a:xfrm>
                <a:off x="2068031" y="4088741"/>
                <a:ext cx="2918688" cy="477054"/>
              </a:xfrm>
              <a:prstGeom prst="rect">
                <a:avLst/>
              </a:prstGeom>
              <a:blipFill>
                <a:blip r:embed="rId9"/>
                <a:stretch>
                  <a:fillRect b="-1923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2347312-7DDC-456E-82F8-04A0F9B03C91}"/>
                  </a:ext>
                </a:extLst>
              </p:cNvPr>
              <p:cNvSpPr txBox="1"/>
              <p:nvPr/>
            </p:nvSpPr>
            <p:spPr>
              <a:xfrm>
                <a:off x="1172745" y="4716709"/>
                <a:ext cx="4626719"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ru-RU" sz="2500" i="1" smtClean="0">
                              <a:solidFill>
                                <a:schemeClr val="tx1"/>
                              </a:solidFill>
                              <a:latin typeface="Cambria Math" panose="02040503050406030204" pitchFamily="18" charset="0"/>
                            </a:rPr>
                          </m:ctrlPr>
                        </m:dPr>
                        <m:e>
                          <m:r>
                            <a:rPr lang="ru-RU" sz="2500" i="1">
                              <a:solidFill>
                                <a:schemeClr val="tx1"/>
                              </a:solidFill>
                              <a:latin typeface="Cambria Math" panose="02040503050406030204" pitchFamily="18" charset="0"/>
                            </a:rPr>
                            <m:t>𝐻</m:t>
                          </m:r>
                          <m:r>
                            <a:rPr lang="ru-RU" sz="2500" i="0">
                              <a:solidFill>
                                <a:schemeClr val="tx1"/>
                              </a:solidFill>
                              <a:latin typeface="Cambria Math" panose="02040503050406030204" pitchFamily="18" charset="0"/>
                            </a:rPr>
                            <m:t>=</m:t>
                          </m:r>
                          <m:d>
                            <m:dPr>
                              <m:begChr m:val="["/>
                              <m:endChr m:val="]"/>
                              <m:ctrlPr>
                                <a:rPr lang="ru-RU" sz="2500" i="1">
                                  <a:solidFill>
                                    <a:schemeClr val="tx1"/>
                                  </a:solidFill>
                                  <a:latin typeface="Cambria Math" panose="02040503050406030204" pitchFamily="18" charset="0"/>
                                </a:rPr>
                              </m:ctrlPr>
                            </m:dP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0">
                                      <a:solidFill>
                                        <a:schemeClr val="tx1"/>
                                      </a:solidFill>
                                      <a:latin typeface="Cambria Math" panose="02040503050406030204" pitchFamily="18" charset="0"/>
                                    </a:rPr>
                                    <m:t>3</m:t>
                                  </m:r>
                                </m:sub>
                              </m:sSub>
                            </m:e>
                          </m:d>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𝐾</m:t>
                          </m:r>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𝑟</m:t>
                              </m:r>
                            </m:e>
                            <m:sub>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𝑅𝑡</m:t>
                          </m:r>
                        </m:e>
                      </m:d>
                    </m:oMath>
                  </m:oMathPara>
                </a14:m>
                <a:endParaRPr lang="ru-RU" sz="2500" dirty="0"/>
              </a:p>
            </p:txBody>
          </p:sp>
        </mc:Choice>
        <mc:Fallback>
          <p:sp>
            <p:nvSpPr>
              <p:cNvPr id="19" name="TextBox 18">
                <a:extLst>
                  <a:ext uri="{FF2B5EF4-FFF2-40B4-BE49-F238E27FC236}">
                    <a16:creationId xmlns:a16="http://schemas.microsoft.com/office/drawing/2014/main" id="{B2347312-7DDC-456E-82F8-04A0F9B03C91}"/>
                  </a:ext>
                </a:extLst>
              </p:cNvPr>
              <p:cNvSpPr txBox="1">
                <a:spLocks noRot="1" noChangeAspect="1" noMove="1" noResize="1" noEditPoints="1" noAdjustHandles="1" noChangeArrowheads="1" noChangeShapeType="1" noTextEdit="1"/>
              </p:cNvSpPr>
              <p:nvPr/>
            </p:nvSpPr>
            <p:spPr>
              <a:xfrm>
                <a:off x="1172745" y="4716709"/>
                <a:ext cx="4626719" cy="477054"/>
              </a:xfrm>
              <a:prstGeom prst="rect">
                <a:avLst/>
              </a:prstGeom>
              <a:blipFill>
                <a:blip r:embed="rId10"/>
                <a:stretch>
                  <a:fillRect t="-134615" r="-12516" b="-206410"/>
                </a:stretch>
              </a:blipFill>
            </p:spPr>
            <p:txBody>
              <a:bodyPr/>
              <a:lstStyle/>
              <a:p>
                <a:r>
                  <a:rPr lang="ru-RU">
                    <a:noFill/>
                  </a:rPr>
                  <a:t> </a:t>
                </a:r>
              </a:p>
            </p:txBody>
          </p:sp>
        </mc:Fallback>
      </mc:AlternateContent>
    </p:spTree>
    <p:extLst>
      <p:ext uri="{BB962C8B-B14F-4D97-AF65-F5344CB8AC3E}">
        <p14:creationId xmlns:p14="http://schemas.microsoft.com/office/powerpoint/2010/main" val="267476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044"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523220"/>
          </a:xfrm>
          <a:prstGeom prst="rect">
            <a:avLst/>
          </a:prstGeom>
          <a:noFill/>
        </p:spPr>
        <p:txBody>
          <a:bodyPr wrap="square" rtlCol="0">
            <a:spAutoFit/>
          </a:bodyPr>
          <a:lstStyle/>
          <a:p>
            <a:r>
              <a:rPr lang="ru-RU" sz="2800" b="1" i="1" dirty="0"/>
              <a:t>Применение 3</a:t>
            </a:r>
            <a:r>
              <a:rPr lang="en-US" sz="2800" b="1" i="1" dirty="0"/>
              <a:t>D</a:t>
            </a:r>
            <a:r>
              <a:rPr lang="ru-RU" sz="2800" b="1" i="1" dirty="0"/>
              <a:t>-визуализации</a:t>
            </a:r>
          </a:p>
        </p:txBody>
      </p:sp>
      <p:sp>
        <p:nvSpPr>
          <p:cNvPr id="6" name="Прямоугольник: скругленные углы 5">
            <a:extLst>
              <a:ext uri="{FF2B5EF4-FFF2-40B4-BE49-F238E27FC236}">
                <a16:creationId xmlns:a16="http://schemas.microsoft.com/office/drawing/2014/main" id="{18032630-C9BF-4C02-8FCA-79C81BD7355E}"/>
              </a:ext>
            </a:extLst>
          </p:cNvPr>
          <p:cNvSpPr/>
          <p:nvPr/>
        </p:nvSpPr>
        <p:spPr>
          <a:xfrm>
            <a:off x="8889255" y="1710697"/>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Производство</a:t>
            </a:r>
          </a:p>
        </p:txBody>
      </p:sp>
      <p:sp>
        <p:nvSpPr>
          <p:cNvPr id="8" name="Прямоугольник: скругленные углы 7">
            <a:extLst>
              <a:ext uri="{FF2B5EF4-FFF2-40B4-BE49-F238E27FC236}">
                <a16:creationId xmlns:a16="http://schemas.microsoft.com/office/drawing/2014/main" id="{803885A4-9AF5-4ED7-A5CE-B6C3BA120E0A}"/>
              </a:ext>
            </a:extLst>
          </p:cNvPr>
          <p:cNvSpPr/>
          <p:nvPr/>
        </p:nvSpPr>
        <p:spPr>
          <a:xfrm>
            <a:off x="6132611" y="4972473"/>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Реверс-инжиниринг</a:t>
            </a:r>
          </a:p>
        </p:txBody>
      </p:sp>
      <p:sp>
        <p:nvSpPr>
          <p:cNvPr id="9" name="Прямоугольник: скругленные углы 8">
            <a:extLst>
              <a:ext uri="{FF2B5EF4-FFF2-40B4-BE49-F238E27FC236}">
                <a16:creationId xmlns:a16="http://schemas.microsoft.com/office/drawing/2014/main" id="{722FB4DD-BD9E-4F4A-9B84-AFD3D9D487F1}"/>
              </a:ext>
            </a:extLst>
          </p:cNvPr>
          <p:cNvSpPr/>
          <p:nvPr/>
        </p:nvSpPr>
        <p:spPr>
          <a:xfrm>
            <a:off x="6132611" y="1550071"/>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Медицина</a:t>
            </a:r>
          </a:p>
        </p:txBody>
      </p:sp>
      <p:sp>
        <p:nvSpPr>
          <p:cNvPr id="10" name="Прямоугольник: скругленные углы 9">
            <a:extLst>
              <a:ext uri="{FF2B5EF4-FFF2-40B4-BE49-F238E27FC236}">
                <a16:creationId xmlns:a16="http://schemas.microsoft.com/office/drawing/2014/main" id="{DE861728-1CA9-4AAA-BF18-406BD24E7BC8}"/>
              </a:ext>
            </a:extLst>
          </p:cNvPr>
          <p:cNvSpPr/>
          <p:nvPr/>
        </p:nvSpPr>
        <p:spPr>
          <a:xfrm>
            <a:off x="616201" y="4972473"/>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Дизайн</a:t>
            </a:r>
          </a:p>
        </p:txBody>
      </p:sp>
      <p:sp>
        <p:nvSpPr>
          <p:cNvPr id="11" name="Прямоугольник: скругленные углы 10">
            <a:extLst>
              <a:ext uri="{FF2B5EF4-FFF2-40B4-BE49-F238E27FC236}">
                <a16:creationId xmlns:a16="http://schemas.microsoft.com/office/drawing/2014/main" id="{6F2CAB09-ED94-40B8-B4E0-F0EA16D92FCC}"/>
              </a:ext>
            </a:extLst>
          </p:cNvPr>
          <p:cNvSpPr/>
          <p:nvPr/>
        </p:nvSpPr>
        <p:spPr>
          <a:xfrm>
            <a:off x="3372846" y="5111149"/>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Искусство</a:t>
            </a:r>
          </a:p>
        </p:txBody>
      </p:sp>
      <p:pic>
        <p:nvPicPr>
          <p:cNvPr id="12" name="Рисунок 11">
            <a:extLst>
              <a:ext uri="{FF2B5EF4-FFF2-40B4-BE49-F238E27FC236}">
                <a16:creationId xmlns:a16="http://schemas.microsoft.com/office/drawing/2014/main" id="{394F202F-B562-4C68-AC78-6B1B28E440AC}"/>
              </a:ext>
            </a:extLst>
          </p:cNvPr>
          <p:cNvPicPr>
            <a:picLocks noChangeAspect="1"/>
          </p:cNvPicPr>
          <p:nvPr/>
        </p:nvPicPr>
        <p:blipFill>
          <a:blip r:embed="rId4"/>
          <a:stretch>
            <a:fillRect/>
          </a:stretch>
        </p:blipFill>
        <p:spPr>
          <a:xfrm>
            <a:off x="6117695" y="2896199"/>
            <a:ext cx="2428875" cy="1800225"/>
          </a:xfrm>
          <a:prstGeom prst="rect">
            <a:avLst/>
          </a:prstGeom>
          <a:ln>
            <a:noFill/>
          </a:ln>
          <a:effectLst>
            <a:outerShdw blurRad="292100" dist="139700" dir="2700000" algn="tl" rotWithShape="0">
              <a:srgbClr val="333333">
                <a:alpha val="65000"/>
              </a:srgbClr>
            </a:outerShdw>
          </a:effectLst>
        </p:spPr>
      </p:pic>
      <p:pic>
        <p:nvPicPr>
          <p:cNvPr id="16" name="Рисунок 15">
            <a:extLst>
              <a:ext uri="{FF2B5EF4-FFF2-40B4-BE49-F238E27FC236}">
                <a16:creationId xmlns:a16="http://schemas.microsoft.com/office/drawing/2014/main" id="{5CD2C5BA-A541-45D1-AFA1-21BF02AED8B7}"/>
              </a:ext>
            </a:extLst>
          </p:cNvPr>
          <p:cNvPicPr>
            <a:picLocks noChangeAspect="1"/>
          </p:cNvPicPr>
          <p:nvPr/>
        </p:nvPicPr>
        <p:blipFill>
          <a:blip r:embed="rId5"/>
          <a:stretch>
            <a:fillRect/>
          </a:stretch>
        </p:blipFill>
        <p:spPr>
          <a:xfrm>
            <a:off x="1043443" y="2896199"/>
            <a:ext cx="1557517" cy="1812581"/>
          </a:xfrm>
          <a:prstGeom prst="rect">
            <a:avLst/>
          </a:prstGeom>
          <a:ln>
            <a:noFill/>
          </a:ln>
          <a:effectLst>
            <a:outerShdw blurRad="292100" dist="139700" dir="2700000" algn="tl" rotWithShape="0">
              <a:srgbClr val="333333">
                <a:alpha val="65000"/>
              </a:srgbClr>
            </a:outerShdw>
          </a:effectLst>
        </p:spPr>
      </p:pic>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85D886FF-1B5C-4FDA-801D-15D1DE692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970" y="3054607"/>
            <a:ext cx="2700338" cy="1800225"/>
          </a:xfrm>
          <a:prstGeom prst="rect">
            <a:avLst/>
          </a:prstGeom>
          <a:ln>
            <a:noFill/>
          </a:ln>
          <a:effectLst>
            <a:outerShdw blurRad="292100" dist="139700" dir="2700000" algn="tl" rotWithShape="0">
              <a:srgbClr val="333333">
                <a:alpha val="65000"/>
              </a:srgbClr>
            </a:outerShdw>
          </a:effectLst>
        </p:spPr>
      </p:pic>
      <p:pic>
        <p:nvPicPr>
          <p:cNvPr id="20" name="Рисунок 19">
            <a:extLst>
              <a:ext uri="{FF2B5EF4-FFF2-40B4-BE49-F238E27FC236}">
                <a16:creationId xmlns:a16="http://schemas.microsoft.com/office/drawing/2014/main" id="{22E4CED2-3979-4B5C-889F-12F9CB2D1E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2697" y="3047014"/>
            <a:ext cx="2582598" cy="1807818"/>
          </a:xfrm>
          <a:prstGeom prst="rect">
            <a:avLst/>
          </a:prstGeom>
          <a:ln>
            <a:noFill/>
          </a:ln>
          <a:effectLst>
            <a:outerShdw blurRad="292100" dist="139700" dir="2700000" algn="tl" rotWithShape="0">
              <a:srgbClr val="333333">
                <a:alpha val="65000"/>
              </a:srgbClr>
            </a:outerShdw>
          </a:effectLst>
        </p:spPr>
      </p:pic>
      <p:sp>
        <p:nvSpPr>
          <p:cNvPr id="21" name="Прямоугольник: скругленные углы 20">
            <a:extLst>
              <a:ext uri="{FF2B5EF4-FFF2-40B4-BE49-F238E27FC236}">
                <a16:creationId xmlns:a16="http://schemas.microsoft.com/office/drawing/2014/main" id="{D63EA122-294E-4A4C-88D7-390DAEA9DAC9}"/>
              </a:ext>
            </a:extLst>
          </p:cNvPr>
          <p:cNvSpPr/>
          <p:nvPr/>
        </p:nvSpPr>
        <p:spPr>
          <a:xfrm>
            <a:off x="616202" y="1552506"/>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Музейное дело</a:t>
            </a:r>
          </a:p>
        </p:txBody>
      </p:sp>
      <p:sp>
        <p:nvSpPr>
          <p:cNvPr id="22" name="Прямоугольник: скругленные углы 21">
            <a:extLst>
              <a:ext uri="{FF2B5EF4-FFF2-40B4-BE49-F238E27FC236}">
                <a16:creationId xmlns:a16="http://schemas.microsoft.com/office/drawing/2014/main" id="{639EE955-6CE0-4060-AA76-BDE591661F9B}"/>
              </a:ext>
            </a:extLst>
          </p:cNvPr>
          <p:cNvSpPr/>
          <p:nvPr/>
        </p:nvSpPr>
        <p:spPr>
          <a:xfrm>
            <a:off x="3372846" y="1710697"/>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Архитектура</a:t>
            </a:r>
          </a:p>
        </p:txBody>
      </p:sp>
      <p:sp>
        <p:nvSpPr>
          <p:cNvPr id="23" name="Прямоугольник: скругленные углы 22">
            <a:extLst>
              <a:ext uri="{FF2B5EF4-FFF2-40B4-BE49-F238E27FC236}">
                <a16:creationId xmlns:a16="http://schemas.microsoft.com/office/drawing/2014/main" id="{1D8B0109-74C6-43A7-BCBF-390D4871D8E7}"/>
              </a:ext>
            </a:extLst>
          </p:cNvPr>
          <p:cNvSpPr/>
          <p:nvPr/>
        </p:nvSpPr>
        <p:spPr>
          <a:xfrm>
            <a:off x="8889255" y="5111149"/>
            <a:ext cx="2412000" cy="1080000"/>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i="1" dirty="0">
                <a:solidFill>
                  <a:schemeClr val="tx1"/>
                </a:solidFill>
              </a:rPr>
              <a:t>Наука и образование</a:t>
            </a:r>
          </a:p>
        </p:txBody>
      </p:sp>
    </p:spTree>
    <p:extLst>
      <p:ext uri="{BB962C8B-B14F-4D97-AF65-F5344CB8AC3E}">
        <p14:creationId xmlns:p14="http://schemas.microsoft.com/office/powerpoint/2010/main" val="230733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850"/>
                                        <p:tgtEl>
                                          <p:spTgt spid="21"/>
                                        </p:tgtEl>
                                      </p:cBhvr>
                                    </p:animEffect>
                                  </p:childTnLst>
                                </p:cTn>
                              </p:par>
                              <p:par>
                                <p:cTn id="8" presetID="6"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8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circle(in)">
                                      <p:cBhvr>
                                        <p:cTn id="15" dur="850"/>
                                        <p:tgtEl>
                                          <p:spTgt spid="22"/>
                                        </p:tgtEl>
                                      </p:cBhvr>
                                    </p:animEffect>
                                  </p:childTnLst>
                                </p:cTn>
                              </p:par>
                              <p:par>
                                <p:cTn id="16" presetID="6" presetClass="entr" presetSubtype="16"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in)">
                                      <p:cBhvr>
                                        <p:cTn id="18" dur="85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850"/>
                                        <p:tgtEl>
                                          <p:spTgt spid="9"/>
                                        </p:tgtEl>
                                      </p:cBhvr>
                                    </p:animEffect>
                                  </p:childTnLst>
                                </p:cTn>
                              </p:par>
                              <p:par>
                                <p:cTn id="24" presetID="6"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85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ircle(in)">
                                      <p:cBhvr>
                                        <p:cTn id="31" dur="850"/>
                                        <p:tgtEl>
                                          <p:spTgt spid="6"/>
                                        </p:tgtEl>
                                      </p:cBhvr>
                                    </p:animEffect>
                                  </p:childTnLst>
                                </p:cTn>
                              </p:par>
                              <p:par>
                                <p:cTn id="32" presetID="6"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circle(in)">
                                      <p:cBhvr>
                                        <p:cTn id="34" dur="85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ircle(in)">
                                      <p:cBhvr>
                                        <p:cTn id="39" dur="850"/>
                                        <p:tgtEl>
                                          <p:spTgt spid="10"/>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ircle(in)">
                                      <p:cBhvr>
                                        <p:cTn id="42" dur="850"/>
                                        <p:tgtEl>
                                          <p:spTgt spid="11"/>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circle(in)">
                                      <p:cBhvr>
                                        <p:cTn id="45" dur="850"/>
                                        <p:tgtEl>
                                          <p:spTgt spid="8"/>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circle(in)">
                                      <p:cBhvr>
                                        <p:cTn id="48" dur="8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1"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523220"/>
          </a:xfrm>
          <a:prstGeom prst="rect">
            <a:avLst/>
          </a:prstGeom>
          <a:noFill/>
        </p:spPr>
        <p:txBody>
          <a:bodyPr wrap="square" rtlCol="0">
            <a:spAutoFit/>
          </a:bodyPr>
          <a:lstStyle/>
          <a:p>
            <a:r>
              <a:rPr lang="ru-RU" sz="2800" b="1" i="1" dirty="0"/>
              <a:t>Алгоритм калибровки камеры</a:t>
            </a:r>
            <a:endParaRPr lang="ru-RU" sz="2400" b="1" i="1" dirty="0"/>
          </a:p>
        </p:txBody>
      </p:sp>
      <p:pic>
        <p:nvPicPr>
          <p:cNvPr id="4" name="Рисунок 3">
            <a:extLst>
              <a:ext uri="{FF2B5EF4-FFF2-40B4-BE49-F238E27FC236}">
                <a16:creationId xmlns:a16="http://schemas.microsoft.com/office/drawing/2014/main" id="{7A15D225-BE4F-4DEB-90C9-67B8C179FB77}"/>
              </a:ext>
            </a:extLst>
          </p:cNvPr>
          <p:cNvPicPr>
            <a:picLocks noChangeAspect="1"/>
          </p:cNvPicPr>
          <p:nvPr/>
        </p:nvPicPr>
        <p:blipFill>
          <a:blip r:embed="rId4"/>
          <a:stretch>
            <a:fillRect/>
          </a:stretch>
        </p:blipFill>
        <p:spPr>
          <a:xfrm>
            <a:off x="6848394" y="1594830"/>
            <a:ext cx="4983607" cy="394876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560A1B-8034-4B40-8EC0-2F4894471EA8}"/>
                  </a:ext>
                </a:extLst>
              </p:cNvPr>
              <p:cNvSpPr txBox="1"/>
              <p:nvPr/>
            </p:nvSpPr>
            <p:spPr>
              <a:xfrm>
                <a:off x="1697836" y="1594448"/>
                <a:ext cx="3452723" cy="52322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1</m:t>
                              </m:r>
                            </m:sub>
                          </m:sSub>
                        </m:e>
                        <m:sup>
                          <m:r>
                            <a:rPr lang="ru-RU" sz="2500" i="1">
                              <a:latin typeface="Cambria Math" panose="02040503050406030204" pitchFamily="18" charset="0"/>
                            </a:rPr>
                            <m:t>𝑇</m:t>
                          </m:r>
                        </m:sup>
                      </m:sSup>
                      <m:sSup>
                        <m:sSupPr>
                          <m:ctrlPr>
                            <a:rPr lang="ru-RU" sz="2500" i="1">
                              <a:solidFill>
                                <a:srgbClr val="836967"/>
                              </a:solidFill>
                              <a:latin typeface="Cambria Math" panose="02040503050406030204" pitchFamily="18" charset="0"/>
                            </a:rPr>
                          </m:ctrlPr>
                        </m:sSupPr>
                        <m:e>
                          <m:d>
                            <m:dPr>
                              <m:ctrlPr>
                                <a:rPr lang="ru-RU" sz="2500" i="1">
                                  <a:latin typeface="Cambria Math" panose="02040503050406030204" pitchFamily="18" charset="0"/>
                                </a:rPr>
                              </m:ctrlPr>
                            </m:dPr>
                            <m:e>
                              <m:r>
                                <a:rPr lang="ru-RU" sz="2500" i="1">
                                  <a:latin typeface="Cambria Math" panose="02040503050406030204" pitchFamily="18" charset="0"/>
                                </a:rPr>
                                <m:t>𝐾</m:t>
                              </m:r>
                              <m:sSup>
                                <m:sSupPr>
                                  <m:ctrlPr>
                                    <a:rPr lang="ru-RU" sz="2500" i="1">
                                      <a:solidFill>
                                        <a:srgbClr val="836967"/>
                                      </a:solidFill>
                                      <a:latin typeface="Cambria Math" panose="02040503050406030204" pitchFamily="18" charset="0"/>
                                    </a:rPr>
                                  </m:ctrlPr>
                                </m:sSupPr>
                                <m:e>
                                  <m:r>
                                    <a:rPr lang="ru-RU" sz="2500" i="1">
                                      <a:latin typeface="Cambria Math" panose="02040503050406030204" pitchFamily="18" charset="0"/>
                                    </a:rPr>
                                    <m:t>𝐾</m:t>
                                  </m:r>
                                </m:e>
                                <m:sup>
                                  <m:r>
                                    <a:rPr lang="ru-RU" sz="2500" i="1">
                                      <a:latin typeface="Cambria Math" panose="02040503050406030204" pitchFamily="18" charset="0"/>
                                    </a:rPr>
                                    <m:t>𝑇</m:t>
                                  </m:r>
                                </m:sup>
                              </m:sSup>
                            </m:e>
                          </m:d>
                        </m:e>
                        <m:sup>
                          <m:r>
                            <a:rPr lang="ru-RU" sz="2500" i="0">
                              <a:latin typeface="Cambria Math" panose="02040503050406030204" pitchFamily="18" charset="0"/>
                            </a:rPr>
                            <m:t>−1</m:t>
                          </m:r>
                        </m:sup>
                      </m:sSup>
                      <m:sSup>
                        <m:sSupPr>
                          <m:ctrlPr>
                            <a:rPr lang="ru-RU" sz="2500" i="1">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2</m:t>
                              </m:r>
                            </m:sub>
                          </m:sSub>
                        </m:e>
                        <m:sup>
                          <m:r>
                            <a:rPr lang="ru-RU" sz="2500" i="1">
                              <a:latin typeface="Cambria Math" panose="02040503050406030204" pitchFamily="18" charset="0"/>
                            </a:rPr>
                            <m:t>𝑇</m:t>
                          </m:r>
                        </m:sup>
                      </m:sSup>
                      <m:r>
                        <a:rPr lang="ru-RU" sz="2500" i="0">
                          <a:latin typeface="Cambria Math" panose="02040503050406030204" pitchFamily="18" charset="0"/>
                        </a:rPr>
                        <m:t>=0</m:t>
                      </m:r>
                    </m:oMath>
                  </m:oMathPara>
                </a14:m>
                <a:endParaRPr lang="ru-RU" sz="2500" dirty="0"/>
              </a:p>
            </p:txBody>
          </p:sp>
        </mc:Choice>
        <mc:Fallback>
          <p:sp>
            <p:nvSpPr>
              <p:cNvPr id="12" name="TextBox 11">
                <a:extLst>
                  <a:ext uri="{FF2B5EF4-FFF2-40B4-BE49-F238E27FC236}">
                    <a16:creationId xmlns:a16="http://schemas.microsoft.com/office/drawing/2014/main" id="{51560A1B-8034-4B40-8EC0-2F4894471EA8}"/>
                  </a:ext>
                </a:extLst>
              </p:cNvPr>
              <p:cNvSpPr txBox="1">
                <a:spLocks noRot="1" noChangeAspect="1" noMove="1" noResize="1" noEditPoints="1" noAdjustHandles="1" noChangeArrowheads="1" noChangeShapeType="1" noTextEdit="1"/>
              </p:cNvSpPr>
              <p:nvPr/>
            </p:nvSpPr>
            <p:spPr>
              <a:xfrm>
                <a:off x="1697836" y="1594448"/>
                <a:ext cx="3452723"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F8F1D4B-7637-4A65-9E25-0A04428ACC24}"/>
                  </a:ext>
                </a:extLst>
              </p:cNvPr>
              <p:cNvSpPr txBox="1"/>
              <p:nvPr/>
            </p:nvSpPr>
            <p:spPr>
              <a:xfrm>
                <a:off x="932393" y="2348436"/>
                <a:ext cx="4983607" cy="51058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1</m:t>
                              </m:r>
                            </m:sub>
                          </m:sSub>
                        </m:e>
                        <m:sup>
                          <m:r>
                            <a:rPr lang="ru-RU" sz="2500" i="1">
                              <a:latin typeface="Cambria Math" panose="02040503050406030204" pitchFamily="18" charset="0"/>
                            </a:rPr>
                            <m:t>𝑇</m:t>
                          </m:r>
                        </m:sup>
                      </m:sSup>
                      <m:sSup>
                        <m:sSupPr>
                          <m:ctrlPr>
                            <a:rPr lang="ru-RU" sz="2500" i="1">
                              <a:solidFill>
                                <a:srgbClr val="836967"/>
                              </a:solidFill>
                              <a:latin typeface="Cambria Math" panose="02040503050406030204" pitchFamily="18" charset="0"/>
                            </a:rPr>
                          </m:ctrlPr>
                        </m:sSupPr>
                        <m:e>
                          <m:d>
                            <m:dPr>
                              <m:ctrlPr>
                                <a:rPr lang="ru-RU" sz="2500" i="1">
                                  <a:latin typeface="Cambria Math" panose="02040503050406030204" pitchFamily="18" charset="0"/>
                                </a:rPr>
                              </m:ctrlPr>
                            </m:dPr>
                            <m:e>
                              <m:r>
                                <a:rPr lang="ru-RU" sz="2500" i="1">
                                  <a:latin typeface="Cambria Math" panose="02040503050406030204" pitchFamily="18" charset="0"/>
                                </a:rPr>
                                <m:t>𝐾</m:t>
                              </m:r>
                              <m:sSup>
                                <m:sSupPr>
                                  <m:ctrlPr>
                                    <a:rPr lang="ru-RU" sz="2500" i="1">
                                      <a:solidFill>
                                        <a:srgbClr val="836967"/>
                                      </a:solidFill>
                                      <a:latin typeface="Cambria Math" panose="02040503050406030204" pitchFamily="18" charset="0"/>
                                    </a:rPr>
                                  </m:ctrlPr>
                                </m:sSupPr>
                                <m:e>
                                  <m:r>
                                    <a:rPr lang="ru-RU" sz="2500" i="1">
                                      <a:latin typeface="Cambria Math" panose="02040503050406030204" pitchFamily="18" charset="0"/>
                                    </a:rPr>
                                    <m:t>𝐾</m:t>
                                  </m:r>
                                </m:e>
                                <m:sup>
                                  <m:r>
                                    <a:rPr lang="ru-RU" sz="2500" i="1">
                                      <a:latin typeface="Cambria Math" panose="02040503050406030204" pitchFamily="18" charset="0"/>
                                    </a:rPr>
                                    <m:t>𝑇</m:t>
                                  </m:r>
                                </m:sup>
                              </m:sSup>
                            </m:e>
                          </m:d>
                        </m:e>
                        <m:sup>
                          <m:r>
                            <a:rPr lang="ru-RU" sz="2500" i="0">
                              <a:latin typeface="Cambria Math" panose="02040503050406030204" pitchFamily="18" charset="0"/>
                            </a:rPr>
                            <m:t>−1</m:t>
                          </m:r>
                        </m:sup>
                      </m:sSup>
                      <m:sSup>
                        <m:sSupPr>
                          <m:ctrlPr>
                            <a:rPr lang="ru-RU" sz="2500" i="1">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1</m:t>
                              </m:r>
                            </m:sub>
                          </m:sSub>
                        </m:e>
                        <m:sup>
                          <m:r>
                            <a:rPr lang="ru-RU" sz="2500" i="1">
                              <a:latin typeface="Cambria Math" panose="02040503050406030204" pitchFamily="18" charset="0"/>
                            </a:rPr>
                            <m:t>𝑇</m:t>
                          </m:r>
                        </m:sup>
                      </m:sSup>
                      <m:r>
                        <a:rPr lang="ru-RU" sz="2500" i="0">
                          <a:latin typeface="Cambria Math" panose="02040503050406030204" pitchFamily="18" charset="0"/>
                        </a:rPr>
                        <m:t>=</m:t>
                      </m:r>
                      <m:sSup>
                        <m:sSupPr>
                          <m:ctrlPr>
                            <a:rPr lang="ru-RU" sz="2500" i="1">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2</m:t>
                              </m:r>
                            </m:sub>
                          </m:sSub>
                        </m:e>
                        <m:sup>
                          <m:r>
                            <a:rPr lang="ru-RU" sz="2500" i="1">
                              <a:latin typeface="Cambria Math" panose="02040503050406030204" pitchFamily="18" charset="0"/>
                            </a:rPr>
                            <m:t>𝑇</m:t>
                          </m:r>
                        </m:sup>
                      </m:sSup>
                      <m:sSup>
                        <m:sSupPr>
                          <m:ctrlPr>
                            <a:rPr lang="ru-RU" sz="2500" i="1">
                              <a:solidFill>
                                <a:srgbClr val="836967"/>
                              </a:solidFill>
                              <a:latin typeface="Cambria Math" panose="02040503050406030204" pitchFamily="18" charset="0"/>
                            </a:rPr>
                          </m:ctrlPr>
                        </m:sSupPr>
                        <m:e>
                          <m:d>
                            <m:dPr>
                              <m:ctrlPr>
                                <a:rPr lang="ru-RU" sz="2500" i="1">
                                  <a:latin typeface="Cambria Math" panose="02040503050406030204" pitchFamily="18" charset="0"/>
                                </a:rPr>
                              </m:ctrlPr>
                            </m:dPr>
                            <m:e>
                              <m:r>
                                <a:rPr lang="ru-RU" sz="2500" i="1">
                                  <a:latin typeface="Cambria Math" panose="02040503050406030204" pitchFamily="18" charset="0"/>
                                </a:rPr>
                                <m:t>𝐾</m:t>
                              </m:r>
                              <m:sSup>
                                <m:sSupPr>
                                  <m:ctrlPr>
                                    <a:rPr lang="ru-RU" sz="2500" i="1">
                                      <a:solidFill>
                                        <a:srgbClr val="836967"/>
                                      </a:solidFill>
                                      <a:latin typeface="Cambria Math" panose="02040503050406030204" pitchFamily="18" charset="0"/>
                                    </a:rPr>
                                  </m:ctrlPr>
                                </m:sSupPr>
                                <m:e>
                                  <m:r>
                                    <a:rPr lang="ru-RU" sz="2500" i="1">
                                      <a:latin typeface="Cambria Math" panose="02040503050406030204" pitchFamily="18" charset="0"/>
                                    </a:rPr>
                                    <m:t>𝐾</m:t>
                                  </m:r>
                                </m:e>
                                <m:sup>
                                  <m:r>
                                    <a:rPr lang="ru-RU" sz="2500" i="1">
                                      <a:latin typeface="Cambria Math" panose="02040503050406030204" pitchFamily="18" charset="0"/>
                                    </a:rPr>
                                    <m:t>𝑇</m:t>
                                  </m:r>
                                </m:sup>
                              </m:sSup>
                            </m:e>
                          </m:d>
                        </m:e>
                        <m:sup>
                          <m:r>
                            <a:rPr lang="ru-RU" sz="2500" i="0">
                              <a:latin typeface="Cambria Math" panose="02040503050406030204" pitchFamily="18" charset="0"/>
                            </a:rPr>
                            <m:t>−1</m:t>
                          </m:r>
                        </m:sup>
                      </m:sSup>
                      <m:sSup>
                        <m:sSupPr>
                          <m:ctrlPr>
                            <a:rPr lang="ru-RU" sz="2500" i="1">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0">
                                  <a:latin typeface="Cambria Math" panose="02040503050406030204" pitchFamily="18" charset="0"/>
                                </a:rPr>
                                <m:t>2</m:t>
                              </m:r>
                            </m:sub>
                          </m:sSub>
                        </m:e>
                        <m:sup>
                          <m:r>
                            <a:rPr lang="ru-RU" sz="2500" i="1">
                              <a:latin typeface="Cambria Math" panose="02040503050406030204" pitchFamily="18" charset="0"/>
                            </a:rPr>
                            <m:t>𝑇</m:t>
                          </m:r>
                        </m:sup>
                      </m:sSup>
                    </m:oMath>
                  </m:oMathPara>
                </a14:m>
                <a:endParaRPr lang="ru-RU" sz="2500" dirty="0"/>
              </a:p>
            </p:txBody>
          </p:sp>
        </mc:Choice>
        <mc:Fallback>
          <p:sp>
            <p:nvSpPr>
              <p:cNvPr id="14" name="TextBox 13">
                <a:extLst>
                  <a:ext uri="{FF2B5EF4-FFF2-40B4-BE49-F238E27FC236}">
                    <a16:creationId xmlns:a16="http://schemas.microsoft.com/office/drawing/2014/main" id="{3F8F1D4B-7637-4A65-9E25-0A04428ACC24}"/>
                  </a:ext>
                </a:extLst>
              </p:cNvPr>
              <p:cNvSpPr txBox="1">
                <a:spLocks noRot="1" noChangeAspect="1" noMove="1" noResize="1" noEditPoints="1" noAdjustHandles="1" noChangeArrowheads="1" noChangeShapeType="1" noTextEdit="1"/>
              </p:cNvSpPr>
              <p:nvPr/>
            </p:nvSpPr>
            <p:spPr>
              <a:xfrm>
                <a:off x="932393" y="2348436"/>
                <a:ext cx="4983607" cy="510589"/>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28BC6D1-710C-4EE3-AF5C-48B6D69494A0}"/>
                  </a:ext>
                </a:extLst>
              </p:cNvPr>
              <p:cNvSpPr txBox="1"/>
              <p:nvPr/>
            </p:nvSpPr>
            <p:spPr>
              <a:xfrm>
                <a:off x="1132667" y="3091444"/>
                <a:ext cx="4583057" cy="13308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𝐴</m:t>
                      </m:r>
                      <m:r>
                        <a:rPr lang="ru-RU" sz="2500" i="0">
                          <a:solidFill>
                            <a:schemeClr val="tx1"/>
                          </a:solidFill>
                          <a:latin typeface="Cambria Math" panose="02040503050406030204" pitchFamily="18" charset="0"/>
                        </a:rPr>
                        <m:t>=</m:t>
                      </m:r>
                      <m:sSup>
                        <m:sSupPr>
                          <m:ctrlPr>
                            <a:rPr lang="ru-RU" sz="2500" i="1">
                              <a:solidFill>
                                <a:schemeClr val="tx1"/>
                              </a:solidFill>
                              <a:latin typeface="Cambria Math" panose="02040503050406030204" pitchFamily="18" charset="0"/>
                            </a:rPr>
                          </m:ctrlPr>
                        </m:sSupPr>
                        <m:e>
                          <m:r>
                            <a:rPr lang="ru-RU" sz="2500" i="1">
                              <a:solidFill>
                                <a:schemeClr val="tx1"/>
                              </a:solidFill>
                              <a:latin typeface="Cambria Math" panose="02040503050406030204" pitchFamily="18" charset="0"/>
                            </a:rPr>
                            <m:t>𝐾</m:t>
                          </m:r>
                        </m:e>
                        <m:sup>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𝑇</m:t>
                          </m:r>
                        </m:sup>
                      </m:sSup>
                      <m:sSup>
                        <m:sSupPr>
                          <m:ctrlPr>
                            <a:rPr lang="ru-RU" sz="2500" i="1">
                              <a:solidFill>
                                <a:schemeClr val="tx1"/>
                              </a:solidFill>
                              <a:latin typeface="Cambria Math" panose="02040503050406030204" pitchFamily="18" charset="0"/>
                            </a:rPr>
                          </m:ctrlPr>
                        </m:sSupPr>
                        <m:e>
                          <m:r>
                            <a:rPr lang="ru-RU" sz="2500" i="1">
                              <a:solidFill>
                                <a:schemeClr val="tx1"/>
                              </a:solidFill>
                              <a:latin typeface="Cambria Math" panose="02040503050406030204" pitchFamily="18" charset="0"/>
                            </a:rPr>
                            <m:t>𝐾</m:t>
                          </m:r>
                        </m:e>
                        <m:sup>
                          <m:r>
                            <a:rPr lang="ru-RU" sz="2500" i="0">
                              <a:solidFill>
                                <a:schemeClr val="tx1"/>
                              </a:solidFill>
                              <a:latin typeface="Cambria Math" panose="02040503050406030204" pitchFamily="18" charset="0"/>
                            </a:rPr>
                            <m:t>−1</m:t>
                          </m:r>
                        </m:sup>
                      </m:sSup>
                      <m:r>
                        <a:rPr lang="ru-RU" sz="2500" i="0">
                          <a:solidFill>
                            <a:schemeClr val="tx1"/>
                          </a:solidFill>
                          <a:latin typeface="Cambria Math" panose="02040503050406030204" pitchFamily="18" charset="0"/>
                        </a:rPr>
                        <m:t>=</m:t>
                      </m:r>
                      <m:d>
                        <m:dPr>
                          <m:ctrlPr>
                            <a:rPr lang="ru-RU" sz="2500" i="1">
                              <a:solidFill>
                                <a:schemeClr val="tx1"/>
                              </a:solidFill>
                              <a:latin typeface="Cambria Math" panose="02040503050406030204" pitchFamily="18" charset="0"/>
                            </a:rPr>
                          </m:ctrlPr>
                        </m:dPr>
                        <m:e>
                          <m:m>
                            <m:mPr>
                              <m:plcHide m:val="on"/>
                              <m:mcs>
                                <m:mc>
                                  <m:mcPr>
                                    <m:count m:val="3"/>
                                    <m:mcJc m:val="center"/>
                                  </m:mcPr>
                                </m:mc>
                              </m:mcs>
                              <m:ctrlPr>
                                <a:rPr lang="ru-RU" sz="2500" i="1">
                                  <a:solidFill>
                                    <a:schemeClr val="tx1"/>
                                  </a:solidFill>
                                  <a:latin typeface="Cambria Math" panose="02040503050406030204" pitchFamily="18" charset="0"/>
                                </a:rPr>
                              </m:ctrlPr>
                            </m:mP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1</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2</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4</m:t>
                                    </m:r>
                                  </m:sub>
                                </m:sSub>
                              </m:e>
                            </m:m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2</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3</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5</m:t>
                                    </m:r>
                                  </m:sub>
                                </m:sSub>
                              </m:e>
                            </m:m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4</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5</m:t>
                                    </m:r>
                                  </m:sub>
                                </m:sSub>
                              </m:e>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𝐴</m:t>
                                    </m:r>
                                  </m:e>
                                  <m:sub>
                                    <m:r>
                                      <a:rPr lang="ru-RU" sz="2500" i="0">
                                        <a:solidFill>
                                          <a:schemeClr val="tx1"/>
                                        </a:solidFill>
                                        <a:latin typeface="Cambria Math" panose="02040503050406030204" pitchFamily="18" charset="0"/>
                                      </a:rPr>
                                      <m:t>6</m:t>
                                    </m:r>
                                  </m:sub>
                                </m:sSub>
                              </m:e>
                            </m:mr>
                          </m:m>
                        </m:e>
                      </m:d>
                    </m:oMath>
                  </m:oMathPara>
                </a14:m>
                <a:endParaRPr lang="ru-RU" sz="2500" dirty="0">
                  <a:solidFill>
                    <a:schemeClr val="tx1"/>
                  </a:solidFill>
                </a:endParaRPr>
              </a:p>
            </p:txBody>
          </p:sp>
        </mc:Choice>
        <mc:Fallback>
          <p:sp>
            <p:nvSpPr>
              <p:cNvPr id="16" name="TextBox 15">
                <a:extLst>
                  <a:ext uri="{FF2B5EF4-FFF2-40B4-BE49-F238E27FC236}">
                    <a16:creationId xmlns:a16="http://schemas.microsoft.com/office/drawing/2014/main" id="{928BC6D1-710C-4EE3-AF5C-48B6D69494A0}"/>
                  </a:ext>
                </a:extLst>
              </p:cNvPr>
              <p:cNvSpPr txBox="1">
                <a:spLocks noRot="1" noChangeAspect="1" noMove="1" noResize="1" noEditPoints="1" noAdjustHandles="1" noChangeArrowheads="1" noChangeShapeType="1" noTextEdit="1"/>
              </p:cNvSpPr>
              <p:nvPr/>
            </p:nvSpPr>
            <p:spPr>
              <a:xfrm>
                <a:off x="1132667" y="3091444"/>
                <a:ext cx="4583057" cy="1330877"/>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0F41CD-5899-48B3-BDA3-9AB8C221BE84}"/>
                  </a:ext>
                </a:extLst>
              </p:cNvPr>
              <p:cNvSpPr txBox="1"/>
              <p:nvPr/>
            </p:nvSpPr>
            <p:spPr>
              <a:xfrm>
                <a:off x="1415252" y="4654740"/>
                <a:ext cx="4017891"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ru-RU" sz="2500" i="1" smtClean="0">
                              <a:latin typeface="Cambria Math" panose="02040503050406030204" pitchFamily="18" charset="0"/>
                            </a:rPr>
                          </m:ctrlPr>
                        </m:dPr>
                        <m:e>
                          <m:r>
                            <a:rPr lang="ru-RU" sz="2500" i="1">
                              <a:latin typeface="Cambria Math" panose="02040503050406030204" pitchFamily="18" charset="0"/>
                            </a:rPr>
                            <m:t>𝑎</m:t>
                          </m:r>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1</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2</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3</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4</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5</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𝐴</m:t>
                              </m:r>
                            </m:e>
                            <m:sub>
                              <m:r>
                                <a:rPr lang="ru-RU" sz="2500" i="0">
                                  <a:latin typeface="Cambria Math" panose="02040503050406030204" pitchFamily="18" charset="0"/>
                                </a:rPr>
                                <m:t>6</m:t>
                              </m:r>
                            </m:sub>
                          </m:sSub>
                        </m:e>
                      </m:d>
                    </m:oMath>
                  </m:oMathPara>
                </a14:m>
                <a:endParaRPr lang="ru-RU" sz="2500" dirty="0"/>
              </a:p>
            </p:txBody>
          </p:sp>
        </mc:Choice>
        <mc:Fallback>
          <p:sp>
            <p:nvSpPr>
              <p:cNvPr id="18" name="TextBox 17">
                <a:extLst>
                  <a:ext uri="{FF2B5EF4-FFF2-40B4-BE49-F238E27FC236}">
                    <a16:creationId xmlns:a16="http://schemas.microsoft.com/office/drawing/2014/main" id="{690F41CD-5899-48B3-BDA3-9AB8C221BE84}"/>
                  </a:ext>
                </a:extLst>
              </p:cNvPr>
              <p:cNvSpPr txBox="1">
                <a:spLocks noRot="1" noChangeAspect="1" noMove="1" noResize="1" noEditPoints="1" noAdjustHandles="1" noChangeArrowheads="1" noChangeShapeType="1" noTextEdit="1"/>
              </p:cNvSpPr>
              <p:nvPr/>
            </p:nvSpPr>
            <p:spPr>
              <a:xfrm>
                <a:off x="1415252" y="4654740"/>
                <a:ext cx="4017891" cy="477054"/>
              </a:xfrm>
              <a:prstGeom prst="rect">
                <a:avLst/>
              </a:prstGeom>
              <a:blipFill>
                <a:blip r:embed="rId8"/>
                <a:stretch>
                  <a:fillRect t="-134615" r="-12443" b="-20641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FBEFC15-3EB8-4973-8C1C-58A02FF7F7FF}"/>
                  </a:ext>
                </a:extLst>
              </p:cNvPr>
              <p:cNvSpPr txBox="1"/>
              <p:nvPr/>
            </p:nvSpPr>
            <p:spPr>
              <a:xfrm>
                <a:off x="1837944" y="6071712"/>
                <a:ext cx="3172502" cy="55040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1">
                                  <a:latin typeface="Cambria Math" panose="02040503050406030204" pitchFamily="18" charset="0"/>
                                </a:rPr>
                                <m:t>𝑖</m:t>
                              </m:r>
                            </m:sub>
                          </m:sSub>
                        </m:e>
                        <m:sup>
                          <m:r>
                            <a:rPr lang="ru-RU" sz="2500" i="1">
                              <a:latin typeface="Cambria Math" panose="02040503050406030204" pitchFamily="18" charset="0"/>
                            </a:rPr>
                            <m:t>𝑇</m:t>
                          </m:r>
                        </m:sup>
                      </m:sSup>
                      <m:r>
                        <a:rPr lang="ru-RU" sz="2500" i="1">
                          <a:latin typeface="Cambria Math" panose="02040503050406030204" pitchFamily="18" charset="0"/>
                        </a:rPr>
                        <m:t>𝐴</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1">
                              <a:latin typeface="Cambria Math" panose="02040503050406030204" pitchFamily="18" charset="0"/>
                            </a:rPr>
                            <m:t>𝑗</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𝑣</m:t>
                          </m:r>
                        </m:e>
                        <m:sub>
                          <m:r>
                            <a:rPr lang="ru-RU" sz="2500" i="1">
                              <a:latin typeface="Cambria Math" panose="02040503050406030204" pitchFamily="18" charset="0"/>
                            </a:rPr>
                            <m:t>𝑖𝑗</m:t>
                          </m:r>
                        </m:sub>
                      </m:sSub>
                      <m:r>
                        <a:rPr lang="ru-RU" sz="2500" i="1">
                          <a:latin typeface="Cambria Math" panose="02040503050406030204" pitchFamily="18" charset="0"/>
                        </a:rPr>
                        <m:t>𝑎</m:t>
                      </m:r>
                    </m:oMath>
                  </m:oMathPara>
                </a14:m>
                <a:endParaRPr lang="ru-RU" sz="2500" dirty="0"/>
              </a:p>
            </p:txBody>
          </p:sp>
        </mc:Choice>
        <mc:Fallback>
          <p:sp>
            <p:nvSpPr>
              <p:cNvPr id="20" name="TextBox 19">
                <a:extLst>
                  <a:ext uri="{FF2B5EF4-FFF2-40B4-BE49-F238E27FC236}">
                    <a16:creationId xmlns:a16="http://schemas.microsoft.com/office/drawing/2014/main" id="{5FBEFC15-3EB8-4973-8C1C-58A02FF7F7FF}"/>
                  </a:ext>
                </a:extLst>
              </p:cNvPr>
              <p:cNvSpPr txBox="1">
                <a:spLocks noRot="1" noChangeAspect="1" noMove="1" noResize="1" noEditPoints="1" noAdjustHandles="1" noChangeArrowheads="1" noChangeShapeType="1" noTextEdit="1"/>
              </p:cNvSpPr>
              <p:nvPr/>
            </p:nvSpPr>
            <p:spPr>
              <a:xfrm>
                <a:off x="1837944" y="6071712"/>
                <a:ext cx="3172502" cy="550407"/>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D3A9C94-3BDE-4F3F-90E8-2DF87C3A1D75}"/>
                  </a:ext>
                </a:extLst>
              </p:cNvPr>
              <p:cNvSpPr txBox="1"/>
              <p:nvPr/>
            </p:nvSpPr>
            <p:spPr>
              <a:xfrm>
                <a:off x="1905229" y="5364213"/>
                <a:ext cx="3037936"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ru-RU" sz="2500" i="1" smtClean="0">
                              <a:solidFill>
                                <a:schemeClr val="tx1"/>
                              </a:solidFill>
                              <a:latin typeface="Cambria Math" panose="02040503050406030204" pitchFamily="18" charset="0"/>
                            </a:rPr>
                          </m:ctrlPr>
                        </m:dP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3</m:t>
                              </m:r>
                            </m:sub>
                          </m:sSub>
                        </m:e>
                      </m:d>
                    </m:oMath>
                  </m:oMathPara>
                </a14:m>
                <a:endParaRPr lang="ru-RU" sz="2500" dirty="0"/>
              </a:p>
            </p:txBody>
          </p:sp>
        </mc:Choice>
        <mc:Fallback>
          <p:sp>
            <p:nvSpPr>
              <p:cNvPr id="21" name="TextBox 20">
                <a:extLst>
                  <a:ext uri="{FF2B5EF4-FFF2-40B4-BE49-F238E27FC236}">
                    <a16:creationId xmlns:a16="http://schemas.microsoft.com/office/drawing/2014/main" id="{BD3A9C94-3BDE-4F3F-90E8-2DF87C3A1D75}"/>
                  </a:ext>
                </a:extLst>
              </p:cNvPr>
              <p:cNvSpPr txBox="1">
                <a:spLocks noRot="1" noChangeAspect="1" noMove="1" noResize="1" noEditPoints="1" noAdjustHandles="1" noChangeArrowheads="1" noChangeShapeType="1" noTextEdit="1"/>
              </p:cNvSpPr>
              <p:nvPr/>
            </p:nvSpPr>
            <p:spPr>
              <a:xfrm>
                <a:off x="1905229" y="5364213"/>
                <a:ext cx="3037936" cy="477054"/>
              </a:xfrm>
              <a:prstGeom prst="rect">
                <a:avLst/>
              </a:prstGeom>
              <a:blipFill>
                <a:blip r:embed="rId10"/>
                <a:stretch>
                  <a:fillRect t="-134615" r="-13855" b="-206410"/>
                </a:stretch>
              </a:blipFill>
            </p:spPr>
            <p:txBody>
              <a:bodyPr/>
              <a:lstStyle/>
              <a:p>
                <a:r>
                  <a:rPr lang="ru-RU">
                    <a:noFill/>
                  </a:rPr>
                  <a:t> </a:t>
                </a:r>
              </a:p>
            </p:txBody>
          </p:sp>
        </mc:Fallback>
      </mc:AlternateContent>
    </p:spTree>
    <p:extLst>
      <p:ext uri="{BB962C8B-B14F-4D97-AF65-F5344CB8AC3E}">
        <p14:creationId xmlns:p14="http://schemas.microsoft.com/office/powerpoint/2010/main" val="364326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523220"/>
          </a:xfrm>
          <a:prstGeom prst="rect">
            <a:avLst/>
          </a:prstGeom>
          <a:noFill/>
        </p:spPr>
        <p:txBody>
          <a:bodyPr wrap="square" rtlCol="0">
            <a:spAutoFit/>
          </a:bodyPr>
          <a:lstStyle/>
          <a:p>
            <a:r>
              <a:rPr lang="ru-RU" sz="2800" b="1" i="1" dirty="0"/>
              <a:t>Алгоритм калибровки камеры</a:t>
            </a:r>
            <a:endParaRPr lang="ru-RU" sz="2400" b="1" i="1" dirty="0"/>
          </a:p>
        </p:txBody>
      </p:sp>
      <p:pic>
        <p:nvPicPr>
          <p:cNvPr id="4" name="Рисунок 3">
            <a:extLst>
              <a:ext uri="{FF2B5EF4-FFF2-40B4-BE49-F238E27FC236}">
                <a16:creationId xmlns:a16="http://schemas.microsoft.com/office/drawing/2014/main" id="{7A15D225-BE4F-4DEB-90C9-67B8C179FB77}"/>
              </a:ext>
            </a:extLst>
          </p:cNvPr>
          <p:cNvPicPr>
            <a:picLocks noChangeAspect="1"/>
          </p:cNvPicPr>
          <p:nvPr/>
        </p:nvPicPr>
        <p:blipFill>
          <a:blip r:embed="rId4"/>
          <a:stretch>
            <a:fillRect/>
          </a:stretch>
        </p:blipFill>
        <p:spPr>
          <a:xfrm>
            <a:off x="6848394" y="1594830"/>
            <a:ext cx="4983607" cy="394876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08B3D8-BE9E-4363-9F0D-1B43D5741D3E}"/>
                  </a:ext>
                </a:extLst>
              </p:cNvPr>
              <p:cNvSpPr txBox="1"/>
              <p:nvPr/>
            </p:nvSpPr>
            <p:spPr>
              <a:xfrm>
                <a:off x="1680400" y="2411571"/>
                <a:ext cx="3663207" cy="265970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500" i="1" smtClean="0">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𝑣</m:t>
                          </m:r>
                        </m:e>
                        <m:sub>
                          <m:r>
                            <a:rPr lang="ru-RU" sz="2500" i="1">
                              <a:solidFill>
                                <a:schemeClr val="tx1"/>
                              </a:solidFill>
                              <a:latin typeface="Cambria Math" panose="02040503050406030204" pitchFamily="18" charset="0"/>
                            </a:rPr>
                            <m:t>𝑖𝑗</m:t>
                          </m:r>
                        </m:sub>
                      </m:sSub>
                      <m:r>
                        <a:rPr lang="ru-RU" sz="2500" i="0">
                          <a:solidFill>
                            <a:schemeClr val="tx1"/>
                          </a:solidFill>
                          <a:latin typeface="Cambria Math" panose="02040503050406030204" pitchFamily="18" charset="0"/>
                        </a:rPr>
                        <m:t>=</m:t>
                      </m:r>
                      <m:d>
                        <m:dPr>
                          <m:ctrlPr>
                            <a:rPr lang="ru-RU" sz="2500" i="1">
                              <a:solidFill>
                                <a:schemeClr val="tx1"/>
                              </a:solidFill>
                              <a:latin typeface="Cambria Math" panose="02040503050406030204" pitchFamily="18" charset="0"/>
                            </a:rPr>
                          </m:ctrlPr>
                        </m:dPr>
                        <m:e>
                          <m:m>
                            <m:mPr>
                              <m:plcHide m:val="on"/>
                              <m:mcs>
                                <m:mc>
                                  <m:mcPr>
                                    <m:count m:val="1"/>
                                    <m:mcJc m:val="center"/>
                                  </m:mcPr>
                                </m:mc>
                              </m:mcs>
                              <m:ctrlPr>
                                <a:rPr lang="ru-RU" sz="2500" i="1">
                                  <a:solidFill>
                                    <a:schemeClr val="tx1"/>
                                  </a:solidFill>
                                  <a:latin typeface="Cambria Math" panose="02040503050406030204" pitchFamily="18" charset="0"/>
                                </a:rPr>
                              </m:ctrlPr>
                            </m:mP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1</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1</m:t>
                                    </m:r>
                                  </m:sub>
                                </m:sSub>
                              </m:e>
                            </m:mr>
                            <m:mr>
                              <m:e>
                                <m:m>
                                  <m:mPr>
                                    <m:plcHide m:val="on"/>
                                    <m:mcs>
                                      <m:mc>
                                        <m:mcPr>
                                          <m:count m:val="1"/>
                                          <m:mcJc m:val="center"/>
                                        </m:mcPr>
                                      </m:mc>
                                    </m:mcs>
                                    <m:ctrlPr>
                                      <a:rPr lang="ru-RU" sz="2500" i="1">
                                        <a:solidFill>
                                          <a:schemeClr val="tx1"/>
                                        </a:solidFill>
                                        <a:latin typeface="Cambria Math" panose="02040503050406030204" pitchFamily="18" charset="0"/>
                                      </a:rPr>
                                    </m:ctrlPr>
                                  </m:mP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1</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2</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1</m:t>
                                          </m:r>
                                        </m:sub>
                                      </m:sSub>
                                    </m:e>
                                  </m:mr>
                                  <m:mr>
                                    <m:e>
                                      <m:m>
                                        <m:mPr>
                                          <m:plcHide m:val="on"/>
                                          <m:mcs>
                                            <m:mc>
                                              <m:mcPr>
                                                <m:count m:val="1"/>
                                                <m:mcJc m:val="center"/>
                                              </m:mcPr>
                                            </m:mc>
                                          </m:mcs>
                                          <m:ctrlPr>
                                            <a:rPr lang="ru-RU" sz="2500" i="1">
                                              <a:solidFill>
                                                <a:schemeClr val="tx1"/>
                                              </a:solidFill>
                                              <a:latin typeface="Cambria Math" panose="02040503050406030204" pitchFamily="18" charset="0"/>
                                            </a:rPr>
                                          </m:ctrlPr>
                                        </m:mPr>
                                        <m:mr>
                                          <m:e>
                                            <m:r>
                                              <a:rPr lang="ru-RU" sz="2500" i="0">
                                                <a:solidFill>
                                                  <a:schemeClr val="tx1"/>
                                                </a:solidFill>
                                                <a:latin typeface="Cambria Math" panose="02040503050406030204" pitchFamily="18" charset="0"/>
                                              </a:rPr>
                                              <m:t> </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2</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2</m:t>
                                                </m:r>
                                              </m:sub>
                                            </m:sSub>
                                          </m:e>
                                        </m:m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3</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1</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1</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3</m:t>
                                                </m:r>
                                              </m:sub>
                                            </m:sSub>
                                          </m:e>
                                        </m:mr>
                                        <m:mr>
                                          <m:e>
                                            <m:m>
                                              <m:mPr>
                                                <m:plcHide m:val="on"/>
                                                <m:mcs>
                                                  <m:mc>
                                                    <m:mcPr>
                                                      <m:count m:val="1"/>
                                                      <m:mcJc m:val="center"/>
                                                    </m:mcPr>
                                                  </m:mc>
                                                </m:mcs>
                                                <m:ctrlPr>
                                                  <a:rPr lang="ru-RU" sz="2500" i="1">
                                                    <a:solidFill>
                                                      <a:schemeClr val="tx1"/>
                                                    </a:solidFill>
                                                    <a:latin typeface="Cambria Math" panose="02040503050406030204" pitchFamily="18" charset="0"/>
                                                  </a:rPr>
                                                </m:ctrlPr>
                                              </m:mP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3</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2</m:t>
                                                      </m:r>
                                                    </m:sub>
                                                  </m:sSub>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2</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3</m:t>
                                                      </m:r>
                                                    </m:sub>
                                                  </m:sSub>
                                                </m:e>
                                              </m:mr>
                                              <m:m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3</m:t>
                                                      </m:r>
                                                    </m:sub>
                                                  </m:sSub>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h</m:t>
                                                      </m:r>
                                                    </m:e>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3</m:t>
                                                      </m:r>
                                                    </m:sub>
                                                  </m:sSub>
                                                </m:e>
                                              </m:mr>
                                            </m:m>
                                          </m:e>
                                        </m:mr>
                                      </m:m>
                                    </m:e>
                                  </m:mr>
                                </m:m>
                              </m:e>
                            </m:mr>
                          </m:m>
                        </m:e>
                      </m:d>
                    </m:oMath>
                  </m:oMathPara>
                </a14:m>
                <a:endParaRPr lang="ru-RU" sz="2500" dirty="0"/>
              </a:p>
            </p:txBody>
          </p:sp>
        </mc:Choice>
        <mc:Fallback>
          <p:sp>
            <p:nvSpPr>
              <p:cNvPr id="11" name="TextBox 10">
                <a:extLst>
                  <a:ext uri="{FF2B5EF4-FFF2-40B4-BE49-F238E27FC236}">
                    <a16:creationId xmlns:a16="http://schemas.microsoft.com/office/drawing/2014/main" id="{EF08B3D8-BE9E-4363-9F0D-1B43D5741D3E}"/>
                  </a:ext>
                </a:extLst>
              </p:cNvPr>
              <p:cNvSpPr txBox="1">
                <a:spLocks noRot="1" noChangeAspect="1" noMove="1" noResize="1" noEditPoints="1" noAdjustHandles="1" noChangeArrowheads="1" noChangeShapeType="1" noTextEdit="1"/>
              </p:cNvSpPr>
              <p:nvPr/>
            </p:nvSpPr>
            <p:spPr>
              <a:xfrm>
                <a:off x="1680400" y="2411571"/>
                <a:ext cx="3663207" cy="265970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8CC2978-110D-430A-B5B9-62FE5B52906A}"/>
                  </a:ext>
                </a:extLst>
              </p:cNvPr>
              <p:cNvSpPr txBox="1"/>
              <p:nvPr/>
            </p:nvSpPr>
            <p:spPr>
              <a:xfrm>
                <a:off x="1111055" y="5336648"/>
                <a:ext cx="4801894" cy="118609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ru-RU" sz="2500" i="1" smtClean="0">
                              <a:solidFill>
                                <a:schemeClr val="tx1"/>
                              </a:solidFill>
                              <a:latin typeface="Cambria Math" panose="02040503050406030204" pitchFamily="18" charset="0"/>
                            </a:rPr>
                          </m:ctrlPr>
                        </m:naryPr>
                        <m:sub>
                          <m:r>
                            <a:rPr lang="ru-RU" sz="2500" i="1">
                              <a:solidFill>
                                <a:schemeClr val="tx1"/>
                              </a:solidFill>
                              <a:latin typeface="Cambria Math" panose="02040503050406030204" pitchFamily="18" charset="0"/>
                            </a:rPr>
                            <m:t>𝑖</m:t>
                          </m:r>
                          <m:r>
                            <a:rPr lang="ru-RU" sz="2500" i="0">
                              <a:solidFill>
                                <a:schemeClr val="tx1"/>
                              </a:solidFill>
                              <a:latin typeface="Cambria Math" panose="02040503050406030204" pitchFamily="18" charset="0"/>
                            </a:rPr>
                            <m:t>=1</m:t>
                          </m:r>
                        </m:sub>
                        <m:sup>
                          <m:r>
                            <a:rPr lang="ru-RU" sz="2500" i="1">
                              <a:solidFill>
                                <a:schemeClr val="tx1"/>
                              </a:solidFill>
                              <a:latin typeface="Cambria Math" panose="02040503050406030204" pitchFamily="18" charset="0"/>
                            </a:rPr>
                            <m:t>𝑛</m:t>
                          </m:r>
                        </m:sup>
                        <m:e>
                          <m:nary>
                            <m:naryPr>
                              <m:chr m:val="∑"/>
                              <m:limLoc m:val="undOvr"/>
                              <m:ctrlPr>
                                <a:rPr lang="ru-RU" sz="2500" i="1">
                                  <a:solidFill>
                                    <a:schemeClr val="tx1"/>
                                  </a:solidFill>
                                  <a:latin typeface="Cambria Math" panose="02040503050406030204" pitchFamily="18" charset="0"/>
                                </a:rPr>
                              </m:ctrlPr>
                            </m:naryPr>
                            <m:sub>
                              <m:r>
                                <a:rPr lang="ru-RU" sz="2500" i="1">
                                  <a:solidFill>
                                    <a:schemeClr val="tx1"/>
                                  </a:solidFill>
                                  <a:latin typeface="Cambria Math" panose="02040503050406030204" pitchFamily="18" charset="0"/>
                                </a:rPr>
                                <m:t>𝑗</m:t>
                              </m:r>
                              <m:r>
                                <a:rPr lang="ru-RU" sz="2500" i="0">
                                  <a:solidFill>
                                    <a:schemeClr val="tx1"/>
                                  </a:solidFill>
                                  <a:latin typeface="Cambria Math" panose="02040503050406030204" pitchFamily="18" charset="0"/>
                                </a:rPr>
                                <m:t>=1</m:t>
                              </m:r>
                            </m:sub>
                            <m:sup>
                              <m:r>
                                <a:rPr lang="ru-RU" sz="2500" i="1">
                                  <a:solidFill>
                                    <a:schemeClr val="tx1"/>
                                  </a:solidFill>
                                  <a:latin typeface="Cambria Math" panose="02040503050406030204" pitchFamily="18" charset="0"/>
                                </a:rPr>
                                <m:t>𝑚</m:t>
                              </m:r>
                            </m:sup>
                            <m:e>
                              <m:sSup>
                                <m:sSupPr>
                                  <m:ctrlPr>
                                    <a:rPr lang="ru-RU" sz="2500" i="1">
                                      <a:solidFill>
                                        <a:schemeClr val="tx1"/>
                                      </a:solidFill>
                                      <a:latin typeface="Cambria Math" panose="02040503050406030204" pitchFamily="18" charset="0"/>
                                    </a:rPr>
                                  </m:ctrlPr>
                                </m:sSupPr>
                                <m:e>
                                  <m:d>
                                    <m:dPr>
                                      <m:begChr m:val="‖"/>
                                      <m:endChr m:val="‖"/>
                                      <m:ctrlPr>
                                        <a:rPr lang="ru-RU" sz="2500" i="1">
                                          <a:solidFill>
                                            <a:schemeClr val="tx1"/>
                                          </a:solidFill>
                                          <a:latin typeface="Cambria Math" panose="02040503050406030204" pitchFamily="18" charset="0"/>
                                        </a:rPr>
                                      </m:ctrlPr>
                                    </m:dPr>
                                    <m:e>
                                      <m:d>
                                        <m:dPr>
                                          <m:begChr m:val=""/>
                                          <m:ctrlPr>
                                            <a:rPr lang="ru-RU" sz="2500" i="1">
                                              <a:solidFill>
                                                <a:schemeClr val="tx1"/>
                                              </a:solidFill>
                                              <a:latin typeface="Cambria Math" panose="02040503050406030204" pitchFamily="18" charset="0"/>
                                            </a:rPr>
                                          </m:ctrlPr>
                                        </m:dPr>
                                        <m:e>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𝑚</m:t>
                                              </m:r>
                                            </m:e>
                                            <m:sub>
                                              <m:r>
                                                <a:rPr lang="ru-RU" sz="2500" i="1">
                                                  <a:solidFill>
                                                    <a:schemeClr val="tx1"/>
                                                  </a:solidFill>
                                                  <a:latin typeface="Cambria Math" panose="02040503050406030204" pitchFamily="18" charset="0"/>
                                                </a:rPr>
                                                <m:t>𝑖𝑗</m:t>
                                              </m:r>
                                            </m:sub>
                                          </m:sSub>
                                          <m:r>
                                            <a:rPr lang="ru-RU" sz="2500" i="0">
                                              <a:solidFill>
                                                <a:schemeClr val="tx1"/>
                                              </a:solidFill>
                                              <a:latin typeface="Cambria Math" panose="02040503050406030204" pitchFamily="18" charset="0"/>
                                            </a:rPr>
                                            <m:t>−</m:t>
                                          </m:r>
                                          <m:acc>
                                            <m:accPr>
                                              <m:chr m:val="̂"/>
                                              <m:ctrlPr>
                                                <a:rPr lang="ru-RU" sz="2500" i="1">
                                                  <a:solidFill>
                                                    <a:schemeClr val="tx1"/>
                                                  </a:solidFill>
                                                  <a:latin typeface="Cambria Math" panose="02040503050406030204" pitchFamily="18" charset="0"/>
                                                </a:rPr>
                                              </m:ctrlPr>
                                            </m:accPr>
                                            <m:e>
                                              <m:r>
                                                <a:rPr lang="ru-RU" sz="2500" i="1">
                                                  <a:solidFill>
                                                    <a:schemeClr val="tx1"/>
                                                  </a:solidFill>
                                                  <a:latin typeface="Cambria Math" panose="02040503050406030204" pitchFamily="18" charset="0"/>
                                                </a:rPr>
                                                <m:t>𝑚</m:t>
                                              </m:r>
                                            </m:e>
                                          </m:acc>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𝐾</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𝑅</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𝑡</m:t>
                                          </m:r>
                                          <m:r>
                                            <a:rPr lang="ru-RU" sz="2500" i="0">
                                              <a:solidFill>
                                                <a:schemeClr val="tx1"/>
                                              </a:solidFill>
                                              <a:latin typeface="Cambria Math" panose="02040503050406030204" pitchFamily="18" charset="0"/>
                                            </a:rPr>
                                            <m:t>,</m:t>
                                          </m:r>
                                          <m:sSub>
                                            <m:sSubPr>
                                              <m:ctrlPr>
                                                <a:rPr lang="ru-RU" sz="2500" i="1">
                                                  <a:solidFill>
                                                    <a:schemeClr val="tx1"/>
                                                  </a:solidFill>
                                                  <a:latin typeface="Cambria Math" panose="02040503050406030204" pitchFamily="18" charset="0"/>
                                                </a:rPr>
                                              </m:ctrlPr>
                                            </m:sSubPr>
                                            <m:e>
                                              <m:r>
                                                <a:rPr lang="ru-RU" sz="2500" i="1">
                                                  <a:solidFill>
                                                    <a:schemeClr val="tx1"/>
                                                  </a:solidFill>
                                                  <a:latin typeface="Cambria Math" panose="02040503050406030204" pitchFamily="18" charset="0"/>
                                                </a:rPr>
                                                <m:t>𝑀</m:t>
                                              </m:r>
                                            </m:e>
                                            <m:sub>
                                              <m:r>
                                                <a:rPr lang="ru-RU" sz="2500" i="1">
                                                  <a:solidFill>
                                                    <a:schemeClr val="tx1"/>
                                                  </a:solidFill>
                                                  <a:latin typeface="Cambria Math" panose="02040503050406030204" pitchFamily="18" charset="0"/>
                                                </a:rPr>
                                                <m:t>𝑗</m:t>
                                              </m:r>
                                            </m:sub>
                                          </m:sSub>
                                        </m:e>
                                      </m:d>
                                    </m:e>
                                  </m:d>
                                </m:e>
                                <m:sup>
                                  <m:r>
                                    <a:rPr lang="ru-RU" sz="2500" i="0">
                                      <a:solidFill>
                                        <a:schemeClr val="tx1"/>
                                      </a:solidFill>
                                      <a:latin typeface="Cambria Math" panose="02040503050406030204" pitchFamily="18" charset="0"/>
                                    </a:rPr>
                                    <m:t>2</m:t>
                                  </m:r>
                                </m:sup>
                              </m:sSup>
                            </m:e>
                          </m:nary>
                        </m:e>
                      </m:nary>
                    </m:oMath>
                  </m:oMathPara>
                </a14:m>
                <a:endParaRPr lang="ru-RU" sz="2500" dirty="0"/>
              </a:p>
            </p:txBody>
          </p:sp>
        </mc:Choice>
        <mc:Fallback>
          <p:sp>
            <p:nvSpPr>
              <p:cNvPr id="13" name="TextBox 12">
                <a:extLst>
                  <a:ext uri="{FF2B5EF4-FFF2-40B4-BE49-F238E27FC236}">
                    <a16:creationId xmlns:a16="http://schemas.microsoft.com/office/drawing/2014/main" id="{28CC2978-110D-430A-B5B9-62FE5B52906A}"/>
                  </a:ext>
                </a:extLst>
              </p:cNvPr>
              <p:cNvSpPr txBox="1">
                <a:spLocks noRot="1" noChangeAspect="1" noMove="1" noResize="1" noEditPoints="1" noAdjustHandles="1" noChangeArrowheads="1" noChangeShapeType="1" noTextEdit="1"/>
              </p:cNvSpPr>
              <p:nvPr/>
            </p:nvSpPr>
            <p:spPr>
              <a:xfrm>
                <a:off x="1111055" y="5336648"/>
                <a:ext cx="4801894" cy="118609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F11CC4C-B275-4D43-A8A8-E945D70B2BAC}"/>
                  </a:ext>
                </a:extLst>
              </p:cNvPr>
              <p:cNvSpPr txBox="1"/>
              <p:nvPr/>
            </p:nvSpPr>
            <p:spPr>
              <a:xfrm>
                <a:off x="1925751" y="1595790"/>
                <a:ext cx="3172502" cy="55040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rgbClr val="836967"/>
                              </a:solidFill>
                              <a:latin typeface="Cambria Math" panose="02040503050406030204" pitchFamily="18" charset="0"/>
                            </a:rPr>
                          </m:ctrlPr>
                        </m:sSupPr>
                        <m:e>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1">
                                  <a:latin typeface="Cambria Math" panose="02040503050406030204" pitchFamily="18" charset="0"/>
                                </a:rPr>
                                <m:t>𝑖</m:t>
                              </m:r>
                            </m:sub>
                          </m:sSub>
                        </m:e>
                        <m:sup>
                          <m:r>
                            <a:rPr lang="ru-RU" sz="2500" i="1">
                              <a:latin typeface="Cambria Math" panose="02040503050406030204" pitchFamily="18" charset="0"/>
                            </a:rPr>
                            <m:t>𝑇</m:t>
                          </m:r>
                        </m:sup>
                      </m:sSup>
                      <m:r>
                        <a:rPr lang="ru-RU" sz="2500" i="1">
                          <a:latin typeface="Cambria Math" panose="02040503050406030204" pitchFamily="18" charset="0"/>
                        </a:rPr>
                        <m:t>𝐴</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h</m:t>
                          </m:r>
                        </m:e>
                        <m:sub>
                          <m:r>
                            <a:rPr lang="ru-RU" sz="2500" i="1">
                              <a:latin typeface="Cambria Math" panose="02040503050406030204" pitchFamily="18" charset="0"/>
                            </a:rPr>
                            <m:t>𝑗</m:t>
                          </m:r>
                        </m:sub>
                      </m:sSub>
                      <m:r>
                        <a:rPr lang="ru-RU" sz="2500" i="0">
                          <a:latin typeface="Cambria Math" panose="02040503050406030204" pitchFamily="18" charset="0"/>
                        </a:rPr>
                        <m:t>=</m:t>
                      </m:r>
                      <m:sSub>
                        <m:sSubPr>
                          <m:ctrlPr>
                            <a:rPr lang="ru-RU" sz="2500" i="1">
                              <a:solidFill>
                                <a:srgbClr val="836967"/>
                              </a:solidFill>
                              <a:latin typeface="Cambria Math" panose="02040503050406030204" pitchFamily="18" charset="0"/>
                            </a:rPr>
                          </m:ctrlPr>
                        </m:sSubPr>
                        <m:e>
                          <m:r>
                            <a:rPr lang="ru-RU" sz="2500" i="1">
                              <a:latin typeface="Cambria Math" panose="02040503050406030204" pitchFamily="18" charset="0"/>
                            </a:rPr>
                            <m:t>𝑣</m:t>
                          </m:r>
                        </m:e>
                        <m:sub>
                          <m:r>
                            <a:rPr lang="ru-RU" sz="2500" i="1">
                              <a:latin typeface="Cambria Math" panose="02040503050406030204" pitchFamily="18" charset="0"/>
                            </a:rPr>
                            <m:t>𝑖𝑗</m:t>
                          </m:r>
                        </m:sub>
                      </m:sSub>
                      <m:r>
                        <a:rPr lang="ru-RU" sz="2500" i="1">
                          <a:latin typeface="Cambria Math" panose="02040503050406030204" pitchFamily="18" charset="0"/>
                        </a:rPr>
                        <m:t>𝑎</m:t>
                      </m:r>
                    </m:oMath>
                  </m:oMathPara>
                </a14:m>
                <a:endParaRPr lang="ru-RU" sz="2500" dirty="0"/>
              </a:p>
            </p:txBody>
          </p:sp>
        </mc:Choice>
        <mc:Fallback>
          <p:sp>
            <p:nvSpPr>
              <p:cNvPr id="19" name="TextBox 18">
                <a:extLst>
                  <a:ext uri="{FF2B5EF4-FFF2-40B4-BE49-F238E27FC236}">
                    <a16:creationId xmlns:a16="http://schemas.microsoft.com/office/drawing/2014/main" id="{FF11CC4C-B275-4D43-A8A8-E945D70B2BAC}"/>
                  </a:ext>
                </a:extLst>
              </p:cNvPr>
              <p:cNvSpPr txBox="1">
                <a:spLocks noRot="1" noChangeAspect="1" noMove="1" noResize="1" noEditPoints="1" noAdjustHandles="1" noChangeArrowheads="1" noChangeShapeType="1" noTextEdit="1"/>
              </p:cNvSpPr>
              <p:nvPr/>
            </p:nvSpPr>
            <p:spPr>
              <a:xfrm>
                <a:off x="1925751" y="1595790"/>
                <a:ext cx="3172502" cy="550407"/>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479836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Калибровка проектора</a:t>
            </a:r>
          </a:p>
          <a:p>
            <a:r>
              <a:rPr lang="ru-RU" sz="2400" b="1" i="1" dirty="0"/>
              <a:t>Калибровка интенсивности проектора</a:t>
            </a:r>
            <a:endParaRPr lang="ru-RU" sz="2000" b="1" i="1" dirty="0"/>
          </a:p>
        </p:txBody>
      </p:sp>
      <p:pic>
        <p:nvPicPr>
          <p:cNvPr id="4" name="Рисунок 3">
            <a:extLst>
              <a:ext uri="{FF2B5EF4-FFF2-40B4-BE49-F238E27FC236}">
                <a16:creationId xmlns:a16="http://schemas.microsoft.com/office/drawing/2014/main" id="{96D5012C-AC82-4353-B479-104E86CCD53B}"/>
              </a:ext>
            </a:extLst>
          </p:cNvPr>
          <p:cNvPicPr>
            <a:picLocks noChangeAspect="1"/>
          </p:cNvPicPr>
          <p:nvPr/>
        </p:nvPicPr>
        <p:blipFill>
          <a:blip r:embed="rId4"/>
          <a:stretch>
            <a:fillRect/>
          </a:stretch>
        </p:blipFill>
        <p:spPr>
          <a:xfrm>
            <a:off x="7350155" y="1800000"/>
            <a:ext cx="4410075" cy="31242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8B9B5DF-FC54-4E2B-ACE6-131CA1D3E4B5}"/>
              </a:ext>
            </a:extLst>
          </p:cNvPr>
          <p:cNvSpPr txBox="1"/>
          <p:nvPr/>
        </p:nvSpPr>
        <p:spPr>
          <a:xfrm>
            <a:off x="359999" y="1800000"/>
            <a:ext cx="6558386" cy="4170372"/>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Калибровка интенсивности </a:t>
            </a:r>
            <a:r>
              <a:rPr lang="ru-RU" sz="2500" dirty="0">
                <a:latin typeface="Calibri" panose="020F0502020204030204" pitchFamily="34" charset="0"/>
                <a:ea typeface="Calibri" panose="020F0502020204030204" pitchFamily="34" charset="0"/>
                <a:cs typeface="Times New Roman" panose="02020603050405020304" pitchFamily="18" charset="0"/>
              </a:rPr>
              <a:t>проводится с целью усиления контраста и заключается в восстановлении линейности интенсивности освещения</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Проецируются несколько тестов</a:t>
            </a:r>
            <a:r>
              <a:rPr lang="ru-RU" sz="2500" dirty="0">
                <a:latin typeface="Calibri" panose="020F0502020204030204" pitchFamily="34" charset="0"/>
                <a:ea typeface="Calibri" panose="020F0502020204030204" pitchFamily="34" charset="0"/>
                <a:cs typeface="Times New Roman" panose="02020603050405020304" pitchFamily="18" charset="0"/>
              </a:rPr>
              <a:t>ых паттернов, которые захватываются датчиком изображения</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Устанавливается св</a:t>
            </a:r>
            <a:r>
              <a:rPr lang="ru-RU" sz="2500" dirty="0">
                <a:latin typeface="Calibri" panose="020F0502020204030204" pitchFamily="34" charset="0"/>
                <a:ea typeface="Calibri" panose="020F0502020204030204" pitchFamily="34" charset="0"/>
                <a:cs typeface="Times New Roman" panose="02020603050405020304" pitchFamily="18" charset="0"/>
              </a:rPr>
              <a:t>язь между фактическим значением и значением пикселя изображения</a:t>
            </a:r>
          </a:p>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Вычисляется обратная функция</a:t>
            </a:r>
            <a:r>
              <a:rPr lang="ru-RU" sz="2500" dirty="0">
                <a:latin typeface="Calibri" panose="020F0502020204030204" pitchFamily="34" charset="0"/>
                <a:ea typeface="Calibri" panose="020F0502020204030204" pitchFamily="34" charset="0"/>
                <a:cs typeface="Times New Roman" panose="02020603050405020304" pitchFamily="18" charset="0"/>
              </a:rPr>
              <a:t> и исправление</a:t>
            </a:r>
            <a:endParaRPr lang="ru-RU" sz="2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686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Калибровка проектора</a:t>
            </a:r>
          </a:p>
          <a:p>
            <a:r>
              <a:rPr lang="ru-RU" sz="2400" b="1" i="1" dirty="0"/>
              <a:t>Геометрическая калибровка проектора</a:t>
            </a:r>
            <a:endParaRPr lang="ru-RU" sz="2000" b="1" i="1" dirty="0"/>
          </a:p>
        </p:txBody>
      </p:sp>
      <p:pic>
        <p:nvPicPr>
          <p:cNvPr id="4" name="Рисунок 3">
            <a:extLst>
              <a:ext uri="{FF2B5EF4-FFF2-40B4-BE49-F238E27FC236}">
                <a16:creationId xmlns:a16="http://schemas.microsoft.com/office/drawing/2014/main" id="{BA39668A-DECD-484A-B9FB-E0653C3A5AF5}"/>
              </a:ext>
            </a:extLst>
          </p:cNvPr>
          <p:cNvPicPr>
            <a:picLocks noChangeAspect="1"/>
          </p:cNvPicPr>
          <p:nvPr/>
        </p:nvPicPr>
        <p:blipFill>
          <a:blip r:embed="rId4"/>
          <a:stretch>
            <a:fillRect/>
          </a:stretch>
        </p:blipFill>
        <p:spPr>
          <a:xfrm>
            <a:off x="7195139" y="1800000"/>
            <a:ext cx="4636862" cy="355419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C983466-E5EC-4BA3-9AA2-9BABB1A619A8}"/>
              </a:ext>
            </a:extLst>
          </p:cNvPr>
          <p:cNvSpPr txBox="1"/>
          <p:nvPr/>
        </p:nvSpPr>
        <p:spPr>
          <a:xfrm>
            <a:off x="359999" y="1800000"/>
            <a:ext cx="6223681" cy="3247043"/>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Оптическая модель проектора такая же, как и у камеры, однако из-за разности в направлении проекций задача соотнесения пикселя на изображении с прямой линией в трехмерном пространстве становится трудной</a:t>
            </a:r>
          </a:p>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Ключевой вопрос заключается как раз установлении этого соответствия</a:t>
            </a:r>
            <a:endParaRPr lang="ru-RU" sz="2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963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10112468" cy="892552"/>
          </a:xfrm>
          <a:prstGeom prst="rect">
            <a:avLst/>
          </a:prstGeom>
          <a:noFill/>
        </p:spPr>
        <p:txBody>
          <a:bodyPr wrap="square" rtlCol="0">
            <a:spAutoFit/>
          </a:bodyPr>
          <a:lstStyle/>
          <a:p>
            <a:r>
              <a:rPr lang="ru-RU" sz="2800" b="1" i="1" dirty="0"/>
              <a:t>Калибровка проектора</a:t>
            </a:r>
          </a:p>
          <a:p>
            <a:r>
              <a:rPr lang="ru-RU" sz="2400" b="1" i="1" dirty="0"/>
              <a:t>Геометрическая калибровка проектора</a:t>
            </a:r>
            <a:endParaRPr lang="ru-RU" sz="2000" b="1" i="1" dirty="0"/>
          </a:p>
        </p:txBody>
      </p:sp>
      <p:pic>
        <p:nvPicPr>
          <p:cNvPr id="4" name="Рисунок 3">
            <a:extLst>
              <a:ext uri="{FF2B5EF4-FFF2-40B4-BE49-F238E27FC236}">
                <a16:creationId xmlns:a16="http://schemas.microsoft.com/office/drawing/2014/main" id="{BA39668A-DECD-484A-B9FB-E0653C3A5AF5}"/>
              </a:ext>
            </a:extLst>
          </p:cNvPr>
          <p:cNvPicPr>
            <a:picLocks noChangeAspect="1"/>
          </p:cNvPicPr>
          <p:nvPr/>
        </p:nvPicPr>
        <p:blipFill>
          <a:blip r:embed="rId4"/>
          <a:stretch>
            <a:fillRect/>
          </a:stretch>
        </p:blipFill>
        <p:spPr>
          <a:xfrm>
            <a:off x="7195139" y="1800000"/>
            <a:ext cx="4636862" cy="355419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C983466-E5EC-4BA3-9AA2-9BABB1A619A8}"/>
              </a:ext>
            </a:extLst>
          </p:cNvPr>
          <p:cNvSpPr txBox="1"/>
          <p:nvPr/>
        </p:nvSpPr>
        <p:spPr>
          <a:xfrm>
            <a:off x="359999" y="1800000"/>
            <a:ext cx="6299593" cy="3785652"/>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Калибровка проектора выполняется с помощью предварительно откалиброванной камеры и калибровочной плоскости</a:t>
            </a:r>
          </a:p>
          <a:p>
            <a:pPr marL="342900" indent="-342900" algn="just">
              <a:spcAft>
                <a:spcPts val="600"/>
              </a:spcAft>
              <a:buFontTx/>
              <a:buChar char="-"/>
            </a:pPr>
            <a:r>
              <a:rPr lang="ru-RU" sz="2500" dirty="0">
                <a:latin typeface="Calibri" panose="020F0502020204030204" pitchFamily="34" charset="0"/>
                <a:ea typeface="Calibri" panose="020F0502020204030204" pitchFamily="34" charset="0"/>
                <a:cs typeface="Times New Roman" panose="02020603050405020304" pitchFamily="18" charset="0"/>
              </a:rPr>
              <a:t>Восстановление плоскости в системе координат камеры</a:t>
            </a:r>
          </a:p>
          <a:p>
            <a:pPr marL="342900" indent="-342900" algn="just">
              <a:spcAft>
                <a:spcPts val="600"/>
              </a:spcAft>
              <a:buFontTx/>
              <a:buChar char="-"/>
            </a:pPr>
            <a:r>
              <a:rPr lang="ru-RU" sz="2500" dirty="0">
                <a:effectLst/>
                <a:latin typeface="Calibri" panose="020F0502020204030204" pitchFamily="34" charset="0"/>
                <a:ea typeface="Calibri" panose="020F0502020204030204" pitchFamily="34" charset="0"/>
                <a:cs typeface="Times New Roman" panose="02020603050405020304" pitchFamily="18" charset="0"/>
              </a:rPr>
              <a:t>П</a:t>
            </a:r>
            <a:r>
              <a:rPr lang="ru-RU" sz="2500" dirty="0">
                <a:latin typeface="Calibri" panose="020F0502020204030204" pitchFamily="34" charset="0"/>
                <a:ea typeface="Calibri" panose="020F0502020204030204" pitchFamily="34" charset="0"/>
                <a:cs typeface="Times New Roman" panose="02020603050405020304" pitchFamily="18" charset="0"/>
              </a:rPr>
              <a:t>роецирование калибровочного паттерна</a:t>
            </a:r>
          </a:p>
          <a:p>
            <a:pPr marL="342900" indent="-342900" algn="just">
              <a:spcAft>
                <a:spcPts val="600"/>
              </a:spcAft>
              <a:buFontTx/>
              <a:buChar char="-"/>
            </a:pPr>
            <a:r>
              <a:rPr lang="ru-RU" sz="2500" dirty="0">
                <a:effectLst/>
                <a:latin typeface="Calibri" panose="020F0502020204030204" pitchFamily="34" charset="0"/>
                <a:ea typeface="Calibri" panose="020F0502020204030204" pitchFamily="34" charset="0"/>
                <a:cs typeface="Times New Roman" panose="02020603050405020304" pitchFamily="18" charset="0"/>
              </a:rPr>
              <a:t>Перепроектирование точек на захваченном изображении и калибровка проектора по точечным соответствиям</a:t>
            </a:r>
          </a:p>
        </p:txBody>
      </p:sp>
    </p:spTree>
    <p:extLst>
      <p:ext uri="{BB962C8B-B14F-4D97-AF65-F5344CB8AC3E}">
        <p14:creationId xmlns:p14="http://schemas.microsoft.com/office/powerpoint/2010/main" val="183950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0AACC519-C7AB-4DAA-896A-8D0A7F8BCFE1}"/>
              </a:ext>
            </a:extLst>
          </p:cNvPr>
          <p:cNvSpPr txBox="1"/>
          <p:nvPr/>
        </p:nvSpPr>
        <p:spPr>
          <a:xfrm>
            <a:off x="360000" y="360000"/>
            <a:ext cx="7144981" cy="584775"/>
          </a:xfrm>
          <a:prstGeom prst="rect">
            <a:avLst/>
          </a:prstGeom>
          <a:noFill/>
        </p:spPr>
        <p:txBody>
          <a:bodyPr wrap="square" rtlCol="0">
            <a:spAutoFit/>
          </a:bodyPr>
          <a:lstStyle/>
          <a:p>
            <a:r>
              <a:rPr lang="ru-RU" sz="3200" b="1" i="1" dirty="0"/>
              <a:t>Список использованных источников</a:t>
            </a:r>
          </a:p>
        </p:txBody>
      </p:sp>
      <p:sp>
        <p:nvSpPr>
          <p:cNvPr id="12" name="TextBox 11">
            <a:extLst>
              <a:ext uri="{FF2B5EF4-FFF2-40B4-BE49-F238E27FC236}">
                <a16:creationId xmlns:a16="http://schemas.microsoft.com/office/drawing/2014/main" id="{BEF308D7-B082-42D9-8E3E-AFBB98D8881A}"/>
              </a:ext>
            </a:extLst>
          </p:cNvPr>
          <p:cNvSpPr txBox="1"/>
          <p:nvPr/>
        </p:nvSpPr>
        <p:spPr>
          <a:xfrm>
            <a:off x="360000" y="1800000"/>
            <a:ext cx="11124000" cy="954107"/>
          </a:xfrm>
          <a:prstGeom prst="rect">
            <a:avLst/>
          </a:prstGeom>
          <a:solidFill>
            <a:schemeClr val="bg1"/>
          </a:solidFill>
        </p:spPr>
        <p:txBody>
          <a:bodyPr wrap="square" rtlCol="0">
            <a:spAutoFit/>
          </a:bodyPr>
          <a:lstStyle/>
          <a:p>
            <a:pPr algn="just">
              <a:spcAft>
                <a:spcPts val="600"/>
              </a:spcAft>
            </a:pPr>
            <a:r>
              <a:rPr lang="en-US" sz="2800" i="0" dirty="0">
                <a:effectLst/>
              </a:rPr>
              <a:t>Jason </a:t>
            </a:r>
            <a:r>
              <a:rPr lang="en-US" sz="2800" i="0" dirty="0" err="1">
                <a:effectLst/>
              </a:rPr>
              <a:t>Geng</a:t>
            </a:r>
            <a:r>
              <a:rPr lang="en-US" sz="2800" dirty="0"/>
              <a:t>. </a:t>
            </a:r>
            <a:r>
              <a:rPr lang="en-US" sz="2800" i="0" dirty="0">
                <a:effectLst/>
              </a:rPr>
              <a:t>Structured-light 3D surface imaging: A tutoria</a:t>
            </a:r>
            <a:r>
              <a:rPr lang="en-US" sz="2800" dirty="0"/>
              <a:t>l // Advances in Optics and Photonics 3, 2011, P. 128-160</a:t>
            </a:r>
            <a:endParaRPr lang="ru-RU" sz="2800" i="0" dirty="0">
              <a:effectLst/>
            </a:endParaRPr>
          </a:p>
        </p:txBody>
      </p:sp>
    </p:spTree>
    <p:extLst>
      <p:ext uri="{BB962C8B-B14F-4D97-AF65-F5344CB8AC3E}">
        <p14:creationId xmlns:p14="http://schemas.microsoft.com/office/powerpoint/2010/main" val="3462299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B4EC6E6-A5B0-49A1-B234-818F009874EA}"/>
              </a:ext>
            </a:extLst>
          </p:cNvPr>
          <p:cNvSpPr txBox="1"/>
          <p:nvPr/>
        </p:nvSpPr>
        <p:spPr>
          <a:xfrm>
            <a:off x="2001078" y="2182505"/>
            <a:ext cx="10190921" cy="769441"/>
          </a:xfrm>
          <a:prstGeom prst="rect">
            <a:avLst/>
          </a:prstGeom>
          <a:noFill/>
        </p:spPr>
        <p:txBody>
          <a:bodyPr wrap="square" rtlCol="0">
            <a:spAutoFit/>
          </a:bodyPr>
          <a:lstStyle/>
          <a:p>
            <a:pPr algn="ctr"/>
            <a:r>
              <a:rPr lang="ru-RU" sz="4400" i="1" dirty="0"/>
              <a:t>Спасибо за внимание!</a:t>
            </a:r>
          </a:p>
        </p:txBody>
      </p:sp>
      <p:sp>
        <p:nvSpPr>
          <p:cNvPr id="6" name="TextBox 5">
            <a:extLst>
              <a:ext uri="{FF2B5EF4-FFF2-40B4-BE49-F238E27FC236}">
                <a16:creationId xmlns:a16="http://schemas.microsoft.com/office/drawing/2014/main" id="{2D6D9F04-73D4-4972-B60D-CC4AA200BE2D}"/>
              </a:ext>
            </a:extLst>
          </p:cNvPr>
          <p:cNvSpPr txBox="1"/>
          <p:nvPr/>
        </p:nvSpPr>
        <p:spPr>
          <a:xfrm>
            <a:off x="8029433" y="5903893"/>
            <a:ext cx="4162567" cy="954107"/>
          </a:xfrm>
          <a:prstGeom prst="rect">
            <a:avLst/>
          </a:prstGeom>
          <a:noFill/>
        </p:spPr>
        <p:txBody>
          <a:bodyPr wrap="square" rtlCol="0">
            <a:spAutoFit/>
          </a:bodyPr>
          <a:lstStyle/>
          <a:p>
            <a:pPr algn="r"/>
            <a:r>
              <a:rPr lang="ru-RU" sz="2800" i="1" dirty="0"/>
              <a:t>Автор</a:t>
            </a:r>
            <a:r>
              <a:rPr lang="en-US" sz="2800" i="1" dirty="0"/>
              <a:t>: </a:t>
            </a:r>
            <a:r>
              <a:rPr lang="ru-RU" sz="2800" i="1" dirty="0"/>
              <a:t>Ларионов А.А. </a:t>
            </a:r>
          </a:p>
          <a:p>
            <a:pPr algn="r"/>
            <a:r>
              <a:rPr lang="ru-RU" sz="2800" i="1" dirty="0"/>
              <a:t>Группа</a:t>
            </a:r>
            <a:r>
              <a:rPr lang="en-US" sz="2800" i="1" dirty="0"/>
              <a:t>:</a:t>
            </a:r>
            <a:r>
              <a:rPr lang="ru-RU" sz="2800" i="1" dirty="0"/>
              <a:t> 3331506/70401</a:t>
            </a:r>
          </a:p>
        </p:txBody>
      </p:sp>
    </p:spTree>
    <p:extLst>
      <p:ext uri="{BB962C8B-B14F-4D97-AF65-F5344CB8AC3E}">
        <p14:creationId xmlns:p14="http://schemas.microsoft.com/office/powerpoint/2010/main" val="423245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523220"/>
          </a:xfrm>
          <a:prstGeom prst="rect">
            <a:avLst/>
          </a:prstGeom>
          <a:noFill/>
        </p:spPr>
        <p:txBody>
          <a:bodyPr wrap="square" rtlCol="0">
            <a:spAutoFit/>
          </a:bodyPr>
          <a:lstStyle/>
          <a:p>
            <a:r>
              <a:rPr lang="ru-RU" sz="2800" b="1" i="1" dirty="0"/>
              <a:t>Простой способ 3</a:t>
            </a:r>
            <a:r>
              <a:rPr lang="en-US" sz="2800" b="1" i="1" dirty="0"/>
              <a:t>D</a:t>
            </a:r>
            <a:r>
              <a:rPr lang="ru-RU" sz="2800" b="1" i="1" dirty="0"/>
              <a:t>-визуализации</a:t>
            </a:r>
          </a:p>
        </p:txBody>
      </p:sp>
      <p:pic>
        <p:nvPicPr>
          <p:cNvPr id="4" name="Рисунок 3" descr="Изображение выглядит как человек, внутренний, рука, игра&#10;&#10;Автоматически созданное описание">
            <a:extLst>
              <a:ext uri="{FF2B5EF4-FFF2-40B4-BE49-F238E27FC236}">
                <a16:creationId xmlns:a16="http://schemas.microsoft.com/office/drawing/2014/main" id="{C57BC2B4-5788-4DDB-88B4-E9925B93FCCC}"/>
              </a:ext>
            </a:extLst>
          </p:cNvPr>
          <p:cNvPicPr>
            <a:picLocks noChangeAspect="1"/>
          </p:cNvPicPr>
          <p:nvPr/>
        </p:nvPicPr>
        <p:blipFill rotWithShape="1">
          <a:blip r:embed="rId4">
            <a:extLst>
              <a:ext uri="{28A0092B-C50C-407E-A947-70E740481C1C}">
                <a14:useLocalDpi xmlns:a14="http://schemas.microsoft.com/office/drawing/2010/main" val="0"/>
              </a:ext>
            </a:extLst>
          </a:blip>
          <a:srcRect r="842"/>
          <a:stretch/>
        </p:blipFill>
        <p:spPr>
          <a:xfrm>
            <a:off x="1707471" y="1194489"/>
            <a:ext cx="8777055" cy="446902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F0C8761-62B8-4A15-AC9E-A20EF3CC0A6F}"/>
              </a:ext>
            </a:extLst>
          </p:cNvPr>
          <p:cNvSpPr txBox="1"/>
          <p:nvPr/>
        </p:nvSpPr>
        <p:spPr>
          <a:xfrm>
            <a:off x="4133501" y="5924684"/>
            <a:ext cx="3924997" cy="477054"/>
          </a:xfrm>
          <a:prstGeom prst="rect">
            <a:avLst/>
          </a:prstGeom>
          <a:solidFill>
            <a:schemeClr val="bg1"/>
          </a:solidFill>
        </p:spPr>
        <p:txBody>
          <a:bodyPr wrap="square" rtlCol="0">
            <a:spAutoFit/>
          </a:bodyPr>
          <a:lstStyle/>
          <a:p>
            <a:pPr algn="ctr">
              <a:spcAft>
                <a:spcPts val="600"/>
              </a:spcAft>
            </a:pPr>
            <a:r>
              <a:rPr lang="ru-RU" sz="2500" dirty="0"/>
              <a:t>Приложение на смартфон</a:t>
            </a:r>
          </a:p>
        </p:txBody>
      </p:sp>
    </p:spTree>
    <p:extLst>
      <p:ext uri="{BB962C8B-B14F-4D97-AF65-F5344CB8AC3E}">
        <p14:creationId xmlns:p14="http://schemas.microsoft.com/office/powerpoint/2010/main" val="133858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523220"/>
          </a:xfrm>
          <a:prstGeom prst="rect">
            <a:avLst/>
          </a:prstGeom>
          <a:noFill/>
        </p:spPr>
        <p:txBody>
          <a:bodyPr wrap="square" rtlCol="0">
            <a:spAutoFit/>
          </a:bodyPr>
          <a:lstStyle/>
          <a:p>
            <a:r>
              <a:rPr lang="ru-RU" sz="2800" b="1" i="1" dirty="0"/>
              <a:t>Сложный способ 3</a:t>
            </a:r>
            <a:r>
              <a:rPr lang="en-US" sz="2800" b="1" i="1" dirty="0"/>
              <a:t>D</a:t>
            </a:r>
            <a:r>
              <a:rPr lang="ru-RU" sz="2800" b="1" i="1" dirty="0"/>
              <a:t>-визуализации</a:t>
            </a:r>
          </a:p>
        </p:txBody>
      </p:sp>
      <p:pic>
        <p:nvPicPr>
          <p:cNvPr id="4" name="Рисунок 3" descr="Изображение выглядит как текст&#10;&#10;Автоматически созданное описание">
            <a:extLst>
              <a:ext uri="{FF2B5EF4-FFF2-40B4-BE49-F238E27FC236}">
                <a16:creationId xmlns:a16="http://schemas.microsoft.com/office/drawing/2014/main" id="{E7C9C95D-D8C5-4E12-9153-65F5B0777179}"/>
              </a:ext>
            </a:extLst>
          </p:cNvPr>
          <p:cNvPicPr>
            <a:picLocks noChangeAspect="1"/>
          </p:cNvPicPr>
          <p:nvPr/>
        </p:nvPicPr>
        <p:blipFill rotWithShape="1">
          <a:blip r:embed="rId4">
            <a:extLst>
              <a:ext uri="{28A0092B-C50C-407E-A947-70E740481C1C}">
                <a14:useLocalDpi xmlns:a14="http://schemas.microsoft.com/office/drawing/2010/main" val="0"/>
              </a:ext>
            </a:extLst>
          </a:blip>
          <a:srcRect l="3882" r="6438"/>
          <a:stretch/>
        </p:blipFill>
        <p:spPr>
          <a:xfrm>
            <a:off x="443731" y="1728000"/>
            <a:ext cx="6299376" cy="3740423"/>
          </a:xfrm>
          <a:prstGeom prst="rect">
            <a:avLst/>
          </a:prstGeom>
          <a:ln>
            <a:noFill/>
          </a:ln>
          <a:effectLst>
            <a:outerShdw blurRad="292100" dist="139700" dir="2700000" algn="tl" rotWithShape="0">
              <a:srgbClr val="333333">
                <a:alpha val="65000"/>
              </a:srgbClr>
            </a:outerShdw>
          </a:effectLst>
        </p:spPr>
      </p:pic>
      <p:pic>
        <p:nvPicPr>
          <p:cNvPr id="7" name="Рисунок 6" descr="Изображение выглядит как темный&#10;&#10;Автоматически созданное описание">
            <a:extLst>
              <a:ext uri="{FF2B5EF4-FFF2-40B4-BE49-F238E27FC236}">
                <a16:creationId xmlns:a16="http://schemas.microsoft.com/office/drawing/2014/main" id="{E8C6C982-ED45-40FD-91E5-11F783FB683A}"/>
              </a:ext>
            </a:extLst>
          </p:cNvPr>
          <p:cNvPicPr>
            <a:picLocks noChangeAspect="1"/>
          </p:cNvPicPr>
          <p:nvPr/>
        </p:nvPicPr>
        <p:blipFill rotWithShape="1">
          <a:blip r:embed="rId5">
            <a:extLst>
              <a:ext uri="{28A0092B-C50C-407E-A947-70E740481C1C}">
                <a14:useLocalDpi xmlns:a14="http://schemas.microsoft.com/office/drawing/2010/main" val="0"/>
              </a:ext>
            </a:extLst>
          </a:blip>
          <a:srcRect l="12361" r="16389"/>
          <a:stretch/>
        </p:blipFill>
        <p:spPr>
          <a:xfrm>
            <a:off x="7098619" y="1728000"/>
            <a:ext cx="4737869" cy="37404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EE7BCD2-5235-4767-8B34-C8C749F7D7AE}"/>
              </a:ext>
            </a:extLst>
          </p:cNvPr>
          <p:cNvSpPr txBox="1"/>
          <p:nvPr/>
        </p:nvSpPr>
        <p:spPr>
          <a:xfrm>
            <a:off x="4133501" y="5924684"/>
            <a:ext cx="3924997" cy="477054"/>
          </a:xfrm>
          <a:prstGeom prst="rect">
            <a:avLst/>
          </a:prstGeom>
          <a:solidFill>
            <a:schemeClr val="bg1"/>
          </a:solidFill>
        </p:spPr>
        <p:txBody>
          <a:bodyPr wrap="square" rtlCol="0">
            <a:spAutoFit/>
          </a:bodyPr>
          <a:lstStyle/>
          <a:p>
            <a:pPr algn="ctr">
              <a:spcAft>
                <a:spcPts val="600"/>
              </a:spcAft>
            </a:pPr>
            <a:r>
              <a:rPr lang="ru-RU" sz="2500" b="0" i="0" dirty="0">
                <a:effectLst/>
              </a:rPr>
              <a:t>Лазерное сканирование</a:t>
            </a:r>
            <a:endParaRPr lang="ru-RU" sz="2500" dirty="0"/>
          </a:p>
        </p:txBody>
      </p:sp>
    </p:spTree>
    <p:extLst>
      <p:ext uri="{BB962C8B-B14F-4D97-AF65-F5344CB8AC3E}">
        <p14:creationId xmlns:p14="http://schemas.microsoft.com/office/powerpoint/2010/main" val="305267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954107"/>
          </a:xfrm>
          <a:prstGeom prst="rect">
            <a:avLst/>
          </a:prstGeom>
          <a:noFill/>
        </p:spPr>
        <p:txBody>
          <a:bodyPr wrap="square" rtlCol="0">
            <a:spAutoFit/>
          </a:bodyPr>
          <a:lstStyle/>
          <a:p>
            <a:r>
              <a:rPr lang="ru-RU" sz="2800" b="1" i="1" dirty="0"/>
              <a:t>3</a:t>
            </a:r>
            <a:r>
              <a:rPr lang="en-US" sz="2800" b="1" i="1" dirty="0"/>
              <a:t>D</a:t>
            </a:r>
            <a:r>
              <a:rPr lang="ru-RU" sz="2800" b="1" i="1" dirty="0"/>
              <a:t>-визуализация </a:t>
            </a:r>
          </a:p>
          <a:p>
            <a:r>
              <a:rPr lang="ru-RU" sz="2800" b="1" i="1" dirty="0"/>
              <a:t>со структурированной подсветкой</a:t>
            </a:r>
          </a:p>
        </p:txBody>
      </p:sp>
      <p:sp>
        <p:nvSpPr>
          <p:cNvPr id="9" name="TextBox 8">
            <a:extLst>
              <a:ext uri="{FF2B5EF4-FFF2-40B4-BE49-F238E27FC236}">
                <a16:creationId xmlns:a16="http://schemas.microsoft.com/office/drawing/2014/main" id="{DE771138-F15D-4519-87A0-AB47CA0FAF53}"/>
              </a:ext>
            </a:extLst>
          </p:cNvPr>
          <p:cNvSpPr txBox="1"/>
          <p:nvPr/>
        </p:nvSpPr>
        <p:spPr>
          <a:xfrm>
            <a:off x="360000" y="1800000"/>
            <a:ext cx="10440000" cy="4170372"/>
          </a:xfrm>
          <a:prstGeom prst="rect">
            <a:avLst/>
          </a:prstGeom>
          <a:solidFill>
            <a:schemeClr val="bg1"/>
          </a:solidFill>
        </p:spPr>
        <p:txBody>
          <a:bodyPr wrap="square" rtlCol="0">
            <a:spAutoFit/>
          </a:bodyPr>
          <a:lstStyle/>
          <a:p>
            <a:pPr algn="just">
              <a:spcAft>
                <a:spcPts val="600"/>
              </a:spcAft>
            </a:pPr>
            <a:r>
              <a:rPr lang="ru-RU" sz="2500" dirty="0"/>
              <a:t>Один из основных методов, основан на активном освещении сцены с помощью специального пространственно-изменяющегося рисунка интенсивности (узора, шаблона, паттерна)</a:t>
            </a:r>
          </a:p>
          <a:p>
            <a:pPr algn="just">
              <a:spcAft>
                <a:spcPts val="600"/>
              </a:spcAft>
            </a:pPr>
            <a:r>
              <a:rPr lang="en-US" sz="2500" dirty="0"/>
              <a:t>“</a:t>
            </a:r>
            <a:r>
              <a:rPr lang="ru-RU" sz="2500" dirty="0"/>
              <a:t>Структурированный свет</a:t>
            </a:r>
            <a:r>
              <a:rPr lang="en-US" sz="2500" dirty="0"/>
              <a:t>”</a:t>
            </a:r>
            <a:r>
              <a:rPr lang="ru-RU" sz="2500" dirty="0"/>
              <a:t> создается специальным источником света или проектором</a:t>
            </a:r>
          </a:p>
          <a:p>
            <a:pPr algn="just">
              <a:spcAft>
                <a:spcPts val="600"/>
              </a:spcAft>
            </a:pPr>
            <a:r>
              <a:rPr lang="ru-RU" sz="2500" dirty="0"/>
              <a:t>Датчик изображения (обычно видеокамера) используется для получения </a:t>
            </a:r>
            <a:r>
              <a:rPr lang="en-US" sz="2500" dirty="0"/>
              <a:t>2D</a:t>
            </a:r>
            <a:r>
              <a:rPr lang="ru-RU" sz="2500" dirty="0"/>
              <a:t>-изображения сцены</a:t>
            </a:r>
          </a:p>
          <a:p>
            <a:pPr algn="just">
              <a:spcAft>
                <a:spcPts val="600"/>
              </a:spcAft>
            </a:pPr>
            <a:r>
              <a:rPr lang="ru-RU" sz="2500" dirty="0"/>
              <a:t>Принцип заключается в извлечении трехмерной формы поверхности на основе информации, полученной из искажений проецируемого рисунка неплоской поверхностью объекта</a:t>
            </a:r>
          </a:p>
        </p:txBody>
      </p:sp>
    </p:spTree>
    <p:extLst>
      <p:ext uri="{BB962C8B-B14F-4D97-AF65-F5344CB8AC3E}">
        <p14:creationId xmlns:p14="http://schemas.microsoft.com/office/powerpoint/2010/main" val="360132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954107"/>
          </a:xfrm>
          <a:prstGeom prst="rect">
            <a:avLst/>
          </a:prstGeom>
          <a:noFill/>
        </p:spPr>
        <p:txBody>
          <a:bodyPr wrap="square" rtlCol="0">
            <a:spAutoFit/>
          </a:bodyPr>
          <a:lstStyle/>
          <a:p>
            <a:r>
              <a:rPr lang="ru-RU" sz="2800" b="1" i="1" dirty="0"/>
              <a:t>3</a:t>
            </a:r>
            <a:r>
              <a:rPr lang="en-US" sz="2800" b="1" i="1" dirty="0"/>
              <a:t>D</a:t>
            </a:r>
            <a:r>
              <a:rPr lang="ru-RU" sz="2800" b="1" i="1" dirty="0"/>
              <a:t>-визуализация </a:t>
            </a:r>
          </a:p>
          <a:p>
            <a:r>
              <a:rPr lang="ru-RU" sz="2800" b="1" i="1" dirty="0"/>
              <a:t>со структурированной подсветкой</a:t>
            </a:r>
          </a:p>
        </p:txBody>
      </p:sp>
      <p:pic>
        <p:nvPicPr>
          <p:cNvPr id="7" name="Рисунок 6">
            <a:extLst>
              <a:ext uri="{FF2B5EF4-FFF2-40B4-BE49-F238E27FC236}">
                <a16:creationId xmlns:a16="http://schemas.microsoft.com/office/drawing/2014/main" id="{05671353-2C32-4E31-8892-C11A8335783C}"/>
              </a:ext>
            </a:extLst>
          </p:cNvPr>
          <p:cNvPicPr>
            <a:picLocks noChangeAspect="1"/>
          </p:cNvPicPr>
          <p:nvPr/>
        </p:nvPicPr>
        <p:blipFill>
          <a:blip r:embed="rId4"/>
          <a:stretch>
            <a:fillRect/>
          </a:stretch>
        </p:blipFill>
        <p:spPr>
          <a:xfrm>
            <a:off x="6456000" y="1800000"/>
            <a:ext cx="5400675" cy="446722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D610CA3-FBB9-4A57-AEBE-BAAFC5E8E09B}"/>
              </a:ext>
            </a:extLst>
          </p:cNvPr>
          <p:cNvSpPr txBox="1"/>
          <p:nvPr/>
        </p:nvSpPr>
        <p:spPr>
          <a:xfrm>
            <a:off x="360000" y="1800000"/>
            <a:ext cx="5736000" cy="1631216"/>
          </a:xfrm>
          <a:prstGeom prst="rect">
            <a:avLst/>
          </a:prstGeom>
          <a:solidFill>
            <a:schemeClr val="bg1"/>
          </a:solidFill>
        </p:spPr>
        <p:txBody>
          <a:bodyPr wrap="square" rtlCol="0">
            <a:spAutoFit/>
          </a:bodyPr>
          <a:lstStyle/>
          <a:p>
            <a:pPr algn="just">
              <a:spcAft>
                <a:spcPts val="600"/>
              </a:spcAft>
            </a:pPr>
            <a:r>
              <a:rPr lang="ru-RU" sz="2500" dirty="0">
                <a:ea typeface="Calibri" panose="020F0502020204030204" pitchFamily="34" charset="0"/>
                <a:cs typeface="Times New Roman" panose="02020603050405020304" pitchFamily="18" charset="0"/>
              </a:rPr>
              <a:t>Г</a:t>
            </a:r>
            <a:r>
              <a:rPr lang="ru-RU" sz="2500" dirty="0">
                <a:effectLst/>
                <a:ea typeface="Calibri" panose="020F0502020204030204" pitchFamily="34" charset="0"/>
                <a:cs typeface="Times New Roman" panose="02020603050405020304" pitchFamily="18" charset="0"/>
              </a:rPr>
              <a:t>еометрическое соотношение между камерой, проектором и точкой поверхности объекта может быть выражено с помощью триангуляции</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BF7FF7-D499-4529-8B2E-957116FFBF08}"/>
                  </a:ext>
                </a:extLst>
              </p:cNvPr>
              <p:cNvSpPr txBox="1"/>
              <p:nvPr/>
            </p:nvSpPr>
            <p:spPr>
              <a:xfrm>
                <a:off x="1794000" y="5513466"/>
                <a:ext cx="2868000" cy="90710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ru-RU" sz="2500" i="1" smtClean="0">
                          <a:solidFill>
                            <a:schemeClr val="tx1"/>
                          </a:solidFill>
                          <a:latin typeface="Cambria Math" panose="02040503050406030204" pitchFamily="18" charset="0"/>
                        </a:rPr>
                        <m:t>𝑅</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𝐵</m:t>
                      </m:r>
                      <m:f>
                        <m:fPr>
                          <m:ctrlPr>
                            <a:rPr lang="ru-RU" sz="2500" i="1">
                              <a:solidFill>
                                <a:schemeClr val="tx1"/>
                              </a:solidFill>
                              <a:latin typeface="Cambria Math" panose="02040503050406030204" pitchFamily="18" charset="0"/>
                            </a:rPr>
                          </m:ctrlPr>
                        </m:fPr>
                        <m:num>
                          <m:d>
                            <m:dPr>
                              <m:begChr m:val=""/>
                              <m:ctrlPr>
                                <a:rPr lang="ru-RU" sz="2500" i="1">
                                  <a:solidFill>
                                    <a:schemeClr val="tx1"/>
                                  </a:solidFill>
                                  <a:latin typeface="Cambria Math" panose="02040503050406030204" pitchFamily="18" charset="0"/>
                                </a:rPr>
                              </m:ctrlPr>
                            </m:dPr>
                            <m:e>
                              <m:r>
                                <m:rPr>
                                  <m:sty m:val="p"/>
                                </m:rPr>
                                <a:rPr lang="ru-RU" sz="2500">
                                  <a:solidFill>
                                    <a:schemeClr val="tx1"/>
                                  </a:solidFill>
                                  <a:latin typeface="Cambria Math" panose="02040503050406030204" pitchFamily="18" charset="0"/>
                                </a:rPr>
                                <m:t>sin</m:t>
                              </m:r>
                              <m:r>
                                <a:rPr lang="en-US" sz="2500" b="0" i="1" smtClean="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𝜃</m:t>
                              </m:r>
                            </m:e>
                          </m:d>
                        </m:num>
                        <m:den>
                          <m:d>
                            <m:dPr>
                              <m:begChr m:val=""/>
                              <m:ctrlPr>
                                <a:rPr lang="ru-RU" sz="2500" i="1">
                                  <a:solidFill>
                                    <a:schemeClr val="tx1"/>
                                  </a:solidFill>
                                  <a:latin typeface="Cambria Math" panose="02040503050406030204" pitchFamily="18" charset="0"/>
                                </a:rPr>
                              </m:ctrlPr>
                            </m:dPr>
                            <m:e>
                              <m:r>
                                <m:rPr>
                                  <m:sty m:val="p"/>
                                </m:rPr>
                                <a:rPr lang="ru-RU" sz="2500">
                                  <a:solidFill>
                                    <a:schemeClr val="tx1"/>
                                  </a:solidFill>
                                  <a:latin typeface="Cambria Math" panose="02040503050406030204" pitchFamily="18" charset="0"/>
                                </a:rPr>
                                <m:t>sin</m:t>
                              </m:r>
                              <m:r>
                                <a:rPr lang="en-US" sz="2500" b="0" i="1" smtClean="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𝛼</m:t>
                              </m:r>
                              <m:r>
                                <a:rPr lang="ru-RU" sz="2500" i="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𝜃</m:t>
                              </m:r>
                            </m:e>
                          </m:d>
                        </m:den>
                      </m:f>
                    </m:oMath>
                  </m:oMathPara>
                </a14:m>
                <a:endParaRPr lang="ru-RU" sz="2500" dirty="0"/>
              </a:p>
            </p:txBody>
          </p:sp>
        </mc:Choice>
        <mc:Fallback xmlns="">
          <p:sp>
            <p:nvSpPr>
              <p:cNvPr id="11" name="TextBox 10">
                <a:extLst>
                  <a:ext uri="{FF2B5EF4-FFF2-40B4-BE49-F238E27FC236}">
                    <a16:creationId xmlns:a16="http://schemas.microsoft.com/office/drawing/2014/main" id="{E7BF7FF7-D499-4529-8B2E-957116FFBF08}"/>
                  </a:ext>
                </a:extLst>
              </p:cNvPr>
              <p:cNvSpPr txBox="1">
                <a:spLocks noRot="1" noChangeAspect="1" noMove="1" noResize="1" noEditPoints="1" noAdjustHandles="1" noChangeArrowheads="1" noChangeShapeType="1" noTextEdit="1"/>
              </p:cNvSpPr>
              <p:nvPr/>
            </p:nvSpPr>
            <p:spPr>
              <a:xfrm>
                <a:off x="1794000" y="5513466"/>
                <a:ext cx="2868000" cy="90710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EC34362-274C-470A-B5F6-C6B881D19CD6}"/>
                  </a:ext>
                </a:extLst>
              </p:cNvPr>
              <p:cNvSpPr txBox="1"/>
              <p:nvPr/>
            </p:nvSpPr>
            <p:spPr>
              <a:xfrm>
                <a:off x="1383134" y="3669298"/>
                <a:ext cx="3689733" cy="8909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2500" i="1" smtClean="0">
                              <a:solidFill>
                                <a:schemeClr val="tx1"/>
                              </a:solidFill>
                              <a:latin typeface="Cambria Math" panose="02040503050406030204" pitchFamily="18" charset="0"/>
                            </a:rPr>
                          </m:ctrlPr>
                        </m:fPr>
                        <m:num>
                          <m:r>
                            <a:rPr lang="ru-RU" sz="2500" i="1">
                              <a:solidFill>
                                <a:schemeClr val="tx1"/>
                              </a:solidFill>
                              <a:latin typeface="Cambria Math" panose="02040503050406030204" pitchFamily="18" charset="0"/>
                            </a:rPr>
                            <m:t>𝑎</m:t>
                          </m:r>
                        </m:num>
                        <m:den>
                          <m:r>
                            <m:rPr>
                              <m:sty m:val="p"/>
                            </m:rPr>
                            <a:rPr lang="ru-RU" sz="2500" i="0">
                              <a:solidFill>
                                <a:schemeClr val="tx1"/>
                              </a:solidFill>
                              <a:latin typeface="Cambria Math" panose="02040503050406030204" pitchFamily="18" charset="0"/>
                            </a:rPr>
                            <m:t>sin</m:t>
                          </m:r>
                          <m:r>
                            <a:rPr lang="en-US" sz="2500" b="0" i="1" smtClean="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𝛼</m:t>
                          </m:r>
                          <m:r>
                            <a:rPr lang="en-US" sz="2500" b="0" i="1" smtClean="0">
                              <a:solidFill>
                                <a:schemeClr val="tx1"/>
                              </a:solidFill>
                              <a:latin typeface="Cambria Math" panose="02040503050406030204" pitchFamily="18" charset="0"/>
                            </a:rPr>
                            <m:t>)</m:t>
                          </m:r>
                        </m:den>
                      </m:f>
                      <m:r>
                        <a:rPr lang="ru-RU" sz="2500" i="0">
                          <a:solidFill>
                            <a:schemeClr val="tx1"/>
                          </a:solidFill>
                          <a:latin typeface="Cambria Math" panose="02040503050406030204" pitchFamily="18" charset="0"/>
                        </a:rPr>
                        <m:t>=</m:t>
                      </m:r>
                      <m:f>
                        <m:fPr>
                          <m:ctrlPr>
                            <a:rPr lang="ru-RU" sz="2500" i="1">
                              <a:solidFill>
                                <a:schemeClr val="tx1"/>
                              </a:solidFill>
                              <a:latin typeface="Cambria Math" panose="02040503050406030204" pitchFamily="18" charset="0"/>
                            </a:rPr>
                          </m:ctrlPr>
                        </m:fPr>
                        <m:num>
                          <m:r>
                            <a:rPr lang="ru-RU" sz="2500" i="1">
                              <a:solidFill>
                                <a:schemeClr val="tx1"/>
                              </a:solidFill>
                              <a:latin typeface="Cambria Math" panose="02040503050406030204" pitchFamily="18" charset="0"/>
                            </a:rPr>
                            <m:t>𝑏</m:t>
                          </m:r>
                        </m:num>
                        <m:den>
                          <m:r>
                            <m:rPr>
                              <m:sty m:val="p"/>
                            </m:rPr>
                            <a:rPr lang="ru-RU" sz="2500" i="0">
                              <a:solidFill>
                                <a:schemeClr val="tx1"/>
                              </a:solidFill>
                              <a:latin typeface="Cambria Math" panose="02040503050406030204" pitchFamily="18" charset="0"/>
                            </a:rPr>
                            <m:t>sin</m:t>
                          </m:r>
                          <m:r>
                            <a:rPr lang="en-US" sz="2500" b="0" i="1" smtClean="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𝛽</m:t>
                          </m:r>
                          <m:r>
                            <a:rPr lang="en-US" sz="2500" b="0" i="1" smtClean="0">
                              <a:solidFill>
                                <a:schemeClr val="tx1"/>
                              </a:solidFill>
                              <a:latin typeface="Cambria Math" panose="02040503050406030204" pitchFamily="18" charset="0"/>
                            </a:rPr>
                            <m:t>)</m:t>
                          </m:r>
                        </m:den>
                      </m:f>
                      <m:r>
                        <a:rPr lang="ru-RU" sz="2500" i="0">
                          <a:solidFill>
                            <a:schemeClr val="tx1"/>
                          </a:solidFill>
                          <a:latin typeface="Cambria Math" panose="02040503050406030204" pitchFamily="18" charset="0"/>
                        </a:rPr>
                        <m:t>=</m:t>
                      </m:r>
                      <m:f>
                        <m:fPr>
                          <m:ctrlPr>
                            <a:rPr lang="ru-RU" sz="2500" i="1">
                              <a:solidFill>
                                <a:schemeClr val="tx1"/>
                              </a:solidFill>
                              <a:latin typeface="Cambria Math" panose="02040503050406030204" pitchFamily="18" charset="0"/>
                            </a:rPr>
                          </m:ctrlPr>
                        </m:fPr>
                        <m:num>
                          <m:r>
                            <a:rPr lang="ru-RU" sz="2500" i="1">
                              <a:solidFill>
                                <a:schemeClr val="tx1"/>
                              </a:solidFill>
                              <a:latin typeface="Cambria Math" panose="02040503050406030204" pitchFamily="18" charset="0"/>
                            </a:rPr>
                            <m:t>𝑐</m:t>
                          </m:r>
                        </m:num>
                        <m:den>
                          <m:r>
                            <m:rPr>
                              <m:sty m:val="p"/>
                            </m:rPr>
                            <a:rPr lang="ru-RU" sz="2500" i="0">
                              <a:solidFill>
                                <a:schemeClr val="tx1"/>
                              </a:solidFill>
                              <a:latin typeface="Cambria Math" panose="02040503050406030204" pitchFamily="18" charset="0"/>
                            </a:rPr>
                            <m:t>sin</m:t>
                          </m:r>
                          <m:r>
                            <a:rPr lang="en-US" sz="2500" b="0" i="1" smtClean="0">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𝛾</m:t>
                          </m:r>
                          <m:r>
                            <a:rPr lang="en-US" sz="2500" b="0" i="1" smtClean="0">
                              <a:solidFill>
                                <a:schemeClr val="tx1"/>
                              </a:solidFill>
                              <a:latin typeface="Cambria Math" panose="02040503050406030204" pitchFamily="18" charset="0"/>
                            </a:rPr>
                            <m:t>)</m:t>
                          </m:r>
                        </m:den>
                      </m:f>
                    </m:oMath>
                  </m:oMathPara>
                </a14:m>
                <a:endParaRPr lang="ru-RU" sz="2500" dirty="0"/>
              </a:p>
            </p:txBody>
          </p:sp>
        </mc:Choice>
        <mc:Fallback xmlns="">
          <p:sp>
            <p:nvSpPr>
              <p:cNvPr id="13" name="TextBox 12">
                <a:extLst>
                  <a:ext uri="{FF2B5EF4-FFF2-40B4-BE49-F238E27FC236}">
                    <a16:creationId xmlns:a16="http://schemas.microsoft.com/office/drawing/2014/main" id="{BEC34362-274C-470A-B5F6-C6B881D19CD6}"/>
                  </a:ext>
                </a:extLst>
              </p:cNvPr>
              <p:cNvSpPr txBox="1">
                <a:spLocks noRot="1" noChangeAspect="1" noMove="1" noResize="1" noEditPoints="1" noAdjustHandles="1" noChangeArrowheads="1" noChangeShapeType="1" noTextEdit="1"/>
              </p:cNvSpPr>
              <p:nvPr/>
            </p:nvSpPr>
            <p:spPr>
              <a:xfrm>
                <a:off x="1383134" y="3669298"/>
                <a:ext cx="3689733" cy="89095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61CECDB-A05A-42D4-AA75-47209D2AC6A9}"/>
                  </a:ext>
                </a:extLst>
              </p:cNvPr>
              <p:cNvSpPr txBox="1"/>
              <p:nvPr/>
            </p:nvSpPr>
            <p:spPr>
              <a:xfrm>
                <a:off x="1482067" y="4798330"/>
                <a:ext cx="3491866"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ru-RU" sz="2500" i="1" smtClean="0">
                              <a:latin typeface="Cambria Math" panose="02040503050406030204" pitchFamily="18" charset="0"/>
                            </a:rPr>
                          </m:ctrlPr>
                        </m:dPr>
                        <m:e>
                          <m:func>
                            <m:funcPr>
                              <m:ctrlPr>
                                <a:rPr lang="ru-RU" sz="2500" i="1" smtClean="0">
                                  <a:solidFill>
                                    <a:schemeClr val="tx1"/>
                                  </a:solidFill>
                                  <a:latin typeface="Cambria Math" panose="02040503050406030204" pitchFamily="18" charset="0"/>
                                </a:rPr>
                              </m:ctrlPr>
                            </m:funcPr>
                            <m:fName>
                              <m:r>
                                <m:rPr>
                                  <m:sty m:val="p"/>
                                </m:rPr>
                                <a:rPr lang="ru-RU" sz="2500">
                                  <a:solidFill>
                                    <a:schemeClr val="tx1"/>
                                  </a:solidFill>
                                  <a:latin typeface="Cambria Math" panose="02040503050406030204" pitchFamily="18" charset="0"/>
                                </a:rPr>
                                <m:t>sin</m:t>
                              </m:r>
                            </m:fName>
                            <m:e>
                              <m:d>
                                <m:dPr>
                                  <m:ctrlPr>
                                    <a:rPr lang="ru-RU" sz="2500" i="1">
                                      <a:solidFill>
                                        <a:schemeClr val="tx1"/>
                                      </a:solidFill>
                                      <a:latin typeface="Cambria Math" panose="02040503050406030204" pitchFamily="18" charset="0"/>
                                    </a:rPr>
                                  </m:ctrlPr>
                                </m:dPr>
                                <m:e>
                                  <m:r>
                                    <a:rPr lang="ru-RU" sz="2500" i="0">
                                      <a:solidFill>
                                        <a:schemeClr val="tx1"/>
                                      </a:solidFill>
                                      <a:latin typeface="Cambria Math" panose="02040503050406030204" pitchFamily="18" charset="0"/>
                                    </a:rPr>
                                    <m:t>180−</m:t>
                                  </m:r>
                                  <m:r>
                                    <a:rPr lang="ru-RU" sz="2500" i="1">
                                      <a:solidFill>
                                        <a:schemeClr val="tx1"/>
                                      </a:solidFill>
                                      <a:latin typeface="Cambria Math" panose="02040503050406030204" pitchFamily="18" charset="0"/>
                                    </a:rPr>
                                    <m:t>𝛼</m:t>
                                  </m:r>
                                </m:e>
                              </m:d>
                            </m:e>
                          </m:func>
                          <m:r>
                            <a:rPr lang="ru-RU" sz="2500" i="0">
                              <a:solidFill>
                                <a:schemeClr val="tx1"/>
                              </a:solidFill>
                              <a:latin typeface="Cambria Math" panose="02040503050406030204" pitchFamily="18" charset="0"/>
                            </a:rPr>
                            <m:t>=</m:t>
                          </m:r>
                          <m:r>
                            <m:rPr>
                              <m:sty m:val="p"/>
                            </m:rPr>
                            <a:rPr lang="ru-RU" sz="2500">
                              <a:solidFill>
                                <a:schemeClr val="tx1"/>
                              </a:solidFill>
                              <a:latin typeface="Cambria Math" panose="02040503050406030204" pitchFamily="18" charset="0"/>
                            </a:rPr>
                            <m:t>sin</m:t>
                          </m:r>
                          <m:r>
                            <a:rPr lang="en-US" sz="2500" i="1">
                              <a:solidFill>
                                <a:schemeClr val="tx1"/>
                              </a:solidFill>
                              <a:latin typeface="Cambria Math" panose="02040503050406030204" pitchFamily="18" charset="0"/>
                            </a:rPr>
                            <m:t>⁡(</m:t>
                          </m:r>
                          <m:r>
                            <a:rPr lang="ru-RU" sz="2500" i="1">
                              <a:solidFill>
                                <a:schemeClr val="tx1"/>
                              </a:solidFill>
                              <a:latin typeface="Cambria Math" panose="02040503050406030204" pitchFamily="18" charset="0"/>
                            </a:rPr>
                            <m:t>𝛼</m:t>
                          </m:r>
                        </m:e>
                      </m:d>
                    </m:oMath>
                  </m:oMathPara>
                </a14:m>
                <a:endParaRPr lang="ru-RU" sz="2500" dirty="0"/>
              </a:p>
            </p:txBody>
          </p:sp>
        </mc:Choice>
        <mc:Fallback xmlns="">
          <p:sp>
            <p:nvSpPr>
              <p:cNvPr id="15" name="TextBox 14">
                <a:extLst>
                  <a:ext uri="{FF2B5EF4-FFF2-40B4-BE49-F238E27FC236}">
                    <a16:creationId xmlns:a16="http://schemas.microsoft.com/office/drawing/2014/main" id="{161CECDB-A05A-42D4-AA75-47209D2AC6A9}"/>
                  </a:ext>
                </a:extLst>
              </p:cNvPr>
              <p:cNvSpPr txBox="1">
                <a:spLocks noRot="1" noChangeAspect="1" noMove="1" noResize="1" noEditPoints="1" noAdjustHandles="1" noChangeArrowheads="1" noChangeShapeType="1" noTextEdit="1"/>
              </p:cNvSpPr>
              <p:nvPr/>
            </p:nvSpPr>
            <p:spPr>
              <a:xfrm>
                <a:off x="1482067" y="4798330"/>
                <a:ext cx="3491866" cy="477054"/>
              </a:xfrm>
              <a:prstGeom prst="rect">
                <a:avLst/>
              </a:prstGeom>
              <a:blipFill>
                <a:blip r:embed="rId7"/>
                <a:stretch>
                  <a:fillRect t="-132051" r="-18150" b="-200000"/>
                </a:stretch>
              </a:blipFill>
            </p:spPr>
            <p:txBody>
              <a:bodyPr/>
              <a:lstStyle/>
              <a:p>
                <a:r>
                  <a:rPr lang="ru-RU">
                    <a:noFill/>
                  </a:rPr>
                  <a:t> </a:t>
                </a:r>
              </a:p>
            </p:txBody>
          </p:sp>
        </mc:Fallback>
      </mc:AlternateContent>
    </p:spTree>
    <p:extLst>
      <p:ext uri="{BB962C8B-B14F-4D97-AF65-F5344CB8AC3E}">
        <p14:creationId xmlns:p14="http://schemas.microsoft.com/office/powerpoint/2010/main" val="30664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954107"/>
          </a:xfrm>
          <a:prstGeom prst="rect">
            <a:avLst/>
          </a:prstGeom>
          <a:noFill/>
        </p:spPr>
        <p:txBody>
          <a:bodyPr wrap="square" rtlCol="0">
            <a:spAutoFit/>
          </a:bodyPr>
          <a:lstStyle/>
          <a:p>
            <a:r>
              <a:rPr lang="ru-RU" sz="2800" b="1" i="1" dirty="0"/>
              <a:t>3</a:t>
            </a:r>
            <a:r>
              <a:rPr lang="en-US" sz="2800" b="1" i="1" dirty="0"/>
              <a:t>D</a:t>
            </a:r>
            <a:r>
              <a:rPr lang="ru-RU" sz="2800" b="1" i="1" dirty="0"/>
              <a:t>-визуализация </a:t>
            </a:r>
          </a:p>
          <a:p>
            <a:r>
              <a:rPr lang="ru-RU" sz="2800" b="1" i="1" dirty="0"/>
              <a:t>со структурированной подсветкой</a:t>
            </a:r>
          </a:p>
        </p:txBody>
      </p:sp>
      <p:sp>
        <p:nvSpPr>
          <p:cNvPr id="10" name="TextBox 9">
            <a:extLst>
              <a:ext uri="{FF2B5EF4-FFF2-40B4-BE49-F238E27FC236}">
                <a16:creationId xmlns:a16="http://schemas.microsoft.com/office/drawing/2014/main" id="{AD610CA3-FBB9-4A57-AEBE-BAAFC5E8E09B}"/>
              </a:ext>
            </a:extLst>
          </p:cNvPr>
          <p:cNvSpPr txBox="1"/>
          <p:nvPr/>
        </p:nvSpPr>
        <p:spPr>
          <a:xfrm>
            <a:off x="359999" y="1800000"/>
            <a:ext cx="6092559" cy="4785926"/>
          </a:xfrm>
          <a:prstGeom prst="rect">
            <a:avLst/>
          </a:prstGeom>
          <a:solidFill>
            <a:schemeClr val="bg1"/>
          </a:solidFill>
        </p:spPr>
        <p:txBody>
          <a:bodyPr wrap="square" rtlCol="0">
            <a:spAutoFit/>
          </a:bodyPr>
          <a:lstStyle/>
          <a:p>
            <a:pPr algn="just">
              <a:spcAft>
                <a:spcPts val="600"/>
              </a:spcAft>
            </a:pPr>
            <a:r>
              <a:rPr lang="ru-RU" sz="2500" dirty="0">
                <a:effectLst/>
                <a:latin typeface="Calibri" panose="020F0502020204030204" pitchFamily="34" charset="0"/>
                <a:ea typeface="Calibri" panose="020F0502020204030204" pitchFamily="34" charset="0"/>
                <a:cs typeface="Times New Roman" panose="02020603050405020304" pitchFamily="18" charset="0"/>
              </a:rPr>
              <a:t>Ключом к получению трехмерного изображения на основе триангуляции являются методы, позволяющие отличить одно проецируемое световое пятно от другого в проекционном узоре</a:t>
            </a:r>
            <a:r>
              <a:rPr lang="en-US" sz="2500" dirty="0">
                <a:effectLst/>
                <a:latin typeface="Calibri" panose="020F0502020204030204" pitchFamily="34" charset="0"/>
                <a:ea typeface="Calibri" panose="020F0502020204030204" pitchFamily="34" charset="0"/>
                <a:cs typeface="Times New Roman" panose="02020603050405020304" pitchFamily="18" charset="0"/>
              </a:rPr>
              <a:t>:</a:t>
            </a:r>
            <a:endParaRPr lang="ru-RU" sz="25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spcAft>
                <a:spcPts val="600"/>
              </a:spcAft>
              <a:buFontTx/>
              <a:buChar char="-"/>
            </a:pPr>
            <a:r>
              <a:rPr lang="ru-RU" sz="2500" dirty="0">
                <a:latin typeface="Calibri" panose="020F0502020204030204" pitchFamily="34" charset="0"/>
                <a:ea typeface="Calibri" panose="020F0502020204030204" pitchFamily="34" charset="0"/>
                <a:cs typeface="Times New Roman" panose="02020603050405020304" pitchFamily="18" charset="0"/>
              </a:rPr>
              <a:t>последовательные (многократные)</a:t>
            </a:r>
          </a:p>
          <a:p>
            <a:pPr marL="342900" indent="-342900" algn="just">
              <a:spcAft>
                <a:spcPts val="600"/>
              </a:spcAft>
              <a:buFontTx/>
              <a:buChar char="-"/>
            </a:pPr>
            <a:r>
              <a:rPr lang="ru-RU" sz="2500" dirty="0">
                <a:effectLst/>
                <a:latin typeface="Calibri" panose="020F0502020204030204" pitchFamily="34" charset="0"/>
                <a:ea typeface="Calibri" panose="020F0502020204030204" pitchFamily="34" charset="0"/>
                <a:cs typeface="Times New Roman" panose="02020603050405020304" pitchFamily="18" charset="0"/>
              </a:rPr>
              <a:t>однократные</a:t>
            </a:r>
            <a:r>
              <a:rPr lang="en-US" sz="2500" dirty="0">
                <a:effectLst/>
                <a:latin typeface="Calibri" panose="020F0502020204030204" pitchFamily="34" charset="0"/>
                <a:ea typeface="Calibri" panose="020F0502020204030204" pitchFamily="34" charset="0"/>
                <a:cs typeface="Times New Roman" panose="02020603050405020304" pitchFamily="18" charset="0"/>
              </a:rPr>
              <a:t>:</a:t>
            </a:r>
            <a:endParaRPr lang="ru-RU" sz="25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spcAft>
                <a:spcPts val="600"/>
              </a:spcAft>
              <a:buFont typeface="Wingdings" panose="05000000000000000000" pitchFamily="2" charset="2"/>
              <a:buChar char="Ø"/>
            </a:pPr>
            <a:r>
              <a:rPr lang="ru-RU" sz="2500" dirty="0">
                <a:effectLst/>
                <a:latin typeface="Calibri" panose="020F0502020204030204" pitchFamily="34" charset="0"/>
                <a:ea typeface="Calibri" panose="020F0502020204030204" pitchFamily="34" charset="0"/>
                <a:cs typeface="Times New Roman" panose="02020603050405020304" pitchFamily="18" charset="0"/>
              </a:rPr>
              <a:t>непрерывные меняющиеся паттерны</a:t>
            </a:r>
          </a:p>
          <a:p>
            <a:pPr marL="800100" lvl="1" indent="-342900" algn="just">
              <a:spcAft>
                <a:spcPts val="600"/>
              </a:spcAft>
              <a:buFont typeface="Wingdings" panose="05000000000000000000" pitchFamily="2" charset="2"/>
              <a:buChar char="Ø"/>
            </a:pPr>
            <a:r>
              <a:rPr lang="ru-RU" sz="2500" dirty="0">
                <a:latin typeface="Calibri" panose="020F0502020204030204" pitchFamily="34" charset="0"/>
                <a:ea typeface="Calibri" panose="020F0502020204030204" pitchFamily="34" charset="0"/>
                <a:cs typeface="Times New Roman" panose="02020603050405020304" pitchFamily="18" charset="0"/>
              </a:rPr>
              <a:t>одномерное кодирование (полосы)</a:t>
            </a:r>
          </a:p>
          <a:p>
            <a:pPr marL="800100" lvl="1" indent="-342900" algn="just">
              <a:spcAft>
                <a:spcPts val="600"/>
              </a:spcAft>
              <a:buFont typeface="Wingdings" panose="05000000000000000000" pitchFamily="2" charset="2"/>
              <a:buChar char="Ø"/>
            </a:pPr>
            <a:r>
              <a:rPr lang="ru-RU" sz="2500" dirty="0">
                <a:effectLst/>
                <a:latin typeface="Calibri" panose="020F0502020204030204" pitchFamily="34" charset="0"/>
                <a:ea typeface="Calibri" panose="020F0502020204030204" pitchFamily="34" charset="0"/>
                <a:cs typeface="Times New Roman" panose="02020603050405020304" pitchFamily="18" charset="0"/>
              </a:rPr>
              <a:t>двумерное кодирование (сетка)</a:t>
            </a:r>
          </a:p>
          <a:p>
            <a:pPr marL="342900" indent="-342900" algn="just">
              <a:spcAft>
                <a:spcPts val="600"/>
              </a:spcAft>
              <a:buFontTx/>
              <a:buChar char="-"/>
            </a:pPr>
            <a:r>
              <a:rPr lang="ru-RU" sz="2500" dirty="0">
                <a:latin typeface="Calibri" panose="020F0502020204030204" pitchFamily="34" charset="0"/>
                <a:ea typeface="Calibri" panose="020F0502020204030204" pitchFamily="34" charset="0"/>
                <a:cs typeface="Times New Roman" panose="02020603050405020304" pitchFamily="18" charset="0"/>
              </a:rPr>
              <a:t>комбинированные</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B23AE5B2-0FB6-4771-AF86-6DBF9F7A45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560000" y="1080000"/>
            <a:ext cx="4298780" cy="5531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147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Последовательные методы проекции</a:t>
            </a:r>
          </a:p>
          <a:p>
            <a:r>
              <a:rPr lang="en-US" sz="2400" b="1" i="1" dirty="0"/>
              <a:t>Binary Code (</a:t>
            </a:r>
            <a:r>
              <a:rPr lang="ru-RU" sz="2400" b="1" i="1" dirty="0"/>
              <a:t>двоичное кодирование)</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6092559" cy="2477601"/>
          </a:xfrm>
          <a:prstGeom prst="rect">
            <a:avLst/>
          </a:prstGeom>
          <a:solidFill>
            <a:schemeClr val="bg1"/>
          </a:solidFill>
        </p:spPr>
        <p:txBody>
          <a:bodyPr wrap="square" rtlCol="0">
            <a:spAutoFit/>
          </a:bodyPr>
          <a:lstStyle/>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Кодирование использует черные и белые полосы для формирования проекционных паттернов</a:t>
            </a:r>
            <a:endParaRPr lang="en-US" sz="25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Каждая точка поверхности в одной строке обладает своим уникальным двоичным кодом</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a:extLst>
              <a:ext uri="{FF2B5EF4-FFF2-40B4-BE49-F238E27FC236}">
                <a16:creationId xmlns:a16="http://schemas.microsoft.com/office/drawing/2014/main" id="{2AA287CB-4872-442A-AFB2-E29F9D6B1259}"/>
              </a:ext>
            </a:extLst>
          </p:cNvPr>
          <p:cNvPicPr>
            <a:picLocks noChangeAspect="1"/>
          </p:cNvPicPr>
          <p:nvPr/>
        </p:nvPicPr>
        <p:blipFill>
          <a:blip r:embed="rId4"/>
          <a:stretch>
            <a:fillRect/>
          </a:stretch>
        </p:blipFill>
        <p:spPr>
          <a:xfrm>
            <a:off x="6754513" y="1462860"/>
            <a:ext cx="5135531" cy="512306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F86E4E-8229-4D2C-8F89-454CF8B1ACD0}"/>
                  </a:ext>
                </a:extLst>
              </p:cNvPr>
              <p:cNvSpPr txBox="1"/>
              <p:nvPr/>
            </p:nvSpPr>
            <p:spPr>
              <a:xfrm>
                <a:off x="878817" y="4451733"/>
                <a:ext cx="5054917" cy="86177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𝑁</m:t>
                      </m:r>
                      <m:r>
                        <a:rPr lang="en-US" sz="2500" b="0" i="1" smtClean="0">
                          <a:solidFill>
                            <a:schemeClr val="tx1"/>
                          </a:solidFill>
                          <a:latin typeface="Cambria Math" panose="02040503050406030204" pitchFamily="18" charset="0"/>
                        </a:rPr>
                        <m:t>=5 −количес</m:t>
                      </m:r>
                      <m:r>
                        <a:rPr lang="ru-RU" sz="2500" b="0" i="1" smtClean="0">
                          <a:solidFill>
                            <a:schemeClr val="tx1"/>
                          </a:solidFill>
                          <a:latin typeface="Cambria Math" panose="02040503050406030204" pitchFamily="18" charset="0"/>
                        </a:rPr>
                        <m:t>тво паттернов, </m:t>
                      </m:r>
                    </m:oMath>
                  </m:oMathPara>
                </a14:m>
                <a:endParaRPr lang="ru-RU" sz="25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2500" b="0" i="1" smtClean="0">
                          <a:solidFill>
                            <a:schemeClr val="tx1"/>
                          </a:solidFill>
                          <a:latin typeface="Cambria Math" panose="02040503050406030204" pitchFamily="18" charset="0"/>
                        </a:rPr>
                        <m:t>              количество разрядов</m:t>
                      </m:r>
                    </m:oMath>
                  </m:oMathPara>
                </a14:m>
                <a:endParaRPr lang="ru-RU" sz="2500" dirty="0">
                  <a:solidFill>
                    <a:schemeClr val="tx1"/>
                  </a:solidFill>
                </a:endParaRPr>
              </a:p>
            </p:txBody>
          </p:sp>
        </mc:Choice>
        <mc:Fallback xmlns="">
          <p:sp>
            <p:nvSpPr>
              <p:cNvPr id="11" name="TextBox 10">
                <a:extLst>
                  <a:ext uri="{FF2B5EF4-FFF2-40B4-BE49-F238E27FC236}">
                    <a16:creationId xmlns:a16="http://schemas.microsoft.com/office/drawing/2014/main" id="{B7F86E4E-8229-4D2C-8F89-454CF8B1ACD0}"/>
                  </a:ext>
                </a:extLst>
              </p:cNvPr>
              <p:cNvSpPr txBox="1">
                <a:spLocks noRot="1" noChangeAspect="1" noMove="1" noResize="1" noEditPoints="1" noAdjustHandles="1" noChangeArrowheads="1" noChangeShapeType="1" noTextEdit="1"/>
              </p:cNvSpPr>
              <p:nvPr/>
            </p:nvSpPr>
            <p:spPr>
              <a:xfrm>
                <a:off x="878817" y="4451733"/>
                <a:ext cx="5054917" cy="861774"/>
              </a:xfrm>
              <a:prstGeom prst="rect">
                <a:avLst/>
              </a:prstGeom>
              <a:blipFill>
                <a:blip r:embed="rId5"/>
                <a:stretch>
                  <a:fillRect b="-42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78E700-D13D-44D2-9506-CF22937E2B36}"/>
                  </a:ext>
                </a:extLst>
              </p:cNvPr>
              <p:cNvSpPr txBox="1"/>
              <p:nvPr/>
            </p:nvSpPr>
            <p:spPr>
              <a:xfrm>
                <a:off x="635616" y="5487639"/>
                <a:ext cx="5541320" cy="48141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chemeClr val="tx1"/>
                              </a:solidFill>
                              <a:latin typeface="Cambria Math" panose="02040503050406030204" pitchFamily="18" charset="0"/>
                            </a:rPr>
                          </m:ctrlPr>
                        </m:sSupPr>
                        <m:e>
                          <m:r>
                            <a:rPr lang="ru-RU" sz="2500" b="0" i="1" smtClean="0">
                              <a:solidFill>
                                <a:schemeClr val="tx1"/>
                              </a:solidFill>
                              <a:latin typeface="Cambria Math" panose="02040503050406030204" pitchFamily="18" charset="0"/>
                            </a:rPr>
                            <m:t>2</m:t>
                          </m:r>
                        </m:e>
                        <m:sup>
                          <m:r>
                            <a:rPr lang="en-US" sz="2500" b="0" i="1" smtClean="0">
                              <a:solidFill>
                                <a:schemeClr val="tx1"/>
                              </a:solidFill>
                              <a:latin typeface="Cambria Math" panose="02040503050406030204" pitchFamily="18" charset="0"/>
                            </a:rPr>
                            <m:t>𝑁</m:t>
                          </m:r>
                        </m:sup>
                      </m:sSup>
                      <m:r>
                        <a:rPr lang="en-US" sz="2500" b="0" i="1" smtClean="0">
                          <a:solidFill>
                            <a:schemeClr val="tx1"/>
                          </a:solidFill>
                          <a:latin typeface="Cambria Math" panose="02040503050406030204" pitchFamily="18" charset="0"/>
                        </a:rPr>
                        <m:t>=</m:t>
                      </m:r>
                      <m:sSup>
                        <m:sSupPr>
                          <m:ctrlPr>
                            <a:rPr lang="en-US" sz="2500" b="0" i="1" smtClean="0">
                              <a:solidFill>
                                <a:schemeClr val="tx1"/>
                              </a:solidFill>
                              <a:latin typeface="Cambria Math" panose="02040503050406030204" pitchFamily="18" charset="0"/>
                            </a:rPr>
                          </m:ctrlPr>
                        </m:sSupPr>
                        <m:e>
                          <m:r>
                            <a:rPr lang="en-US" sz="2500" b="0" i="1" smtClean="0">
                              <a:solidFill>
                                <a:schemeClr val="tx1"/>
                              </a:solidFill>
                              <a:latin typeface="Cambria Math" panose="02040503050406030204" pitchFamily="18" charset="0"/>
                            </a:rPr>
                            <m:t>2</m:t>
                          </m:r>
                        </m:e>
                        <m:sup>
                          <m:r>
                            <a:rPr lang="en-US" sz="2500" b="0" i="1" smtClean="0">
                              <a:solidFill>
                                <a:schemeClr val="tx1"/>
                              </a:solidFill>
                              <a:latin typeface="Cambria Math" panose="02040503050406030204" pitchFamily="18" charset="0"/>
                            </a:rPr>
                            <m:t>5</m:t>
                          </m:r>
                        </m:sup>
                      </m:sSup>
                      <m:r>
                        <a:rPr lang="ru-RU" sz="2500" b="0" i="1" smtClean="0">
                          <a:solidFill>
                            <a:schemeClr val="tx1"/>
                          </a:solidFill>
                          <a:latin typeface="Cambria Math" panose="02040503050406030204" pitchFamily="18" charset="0"/>
                        </a:rPr>
                        <m:t>=32−различные значения</m:t>
                      </m:r>
                    </m:oMath>
                  </m:oMathPara>
                </a14:m>
                <a:endParaRPr lang="ru-RU" sz="2500" dirty="0">
                  <a:solidFill>
                    <a:schemeClr val="tx1"/>
                  </a:solidFill>
                </a:endParaRPr>
              </a:p>
            </p:txBody>
          </p:sp>
        </mc:Choice>
        <mc:Fallback xmlns="">
          <p:sp>
            <p:nvSpPr>
              <p:cNvPr id="12" name="TextBox 11">
                <a:extLst>
                  <a:ext uri="{FF2B5EF4-FFF2-40B4-BE49-F238E27FC236}">
                    <a16:creationId xmlns:a16="http://schemas.microsoft.com/office/drawing/2014/main" id="{B478E700-D13D-44D2-9506-CF22937E2B36}"/>
                  </a:ext>
                </a:extLst>
              </p:cNvPr>
              <p:cNvSpPr txBox="1">
                <a:spLocks noRot="1" noChangeAspect="1" noMove="1" noResize="1" noEditPoints="1" noAdjustHandles="1" noChangeArrowheads="1" noChangeShapeType="1" noTextEdit="1"/>
              </p:cNvSpPr>
              <p:nvPr/>
            </p:nvSpPr>
            <p:spPr>
              <a:xfrm>
                <a:off x="635616" y="5487639"/>
                <a:ext cx="5541320" cy="481414"/>
              </a:xfrm>
              <a:prstGeom prst="rect">
                <a:avLst/>
              </a:prstGeom>
              <a:blipFill>
                <a:blip r:embed="rId6"/>
                <a:stretch>
                  <a:fillRect b="-10127"/>
                </a:stretch>
              </a:blipFill>
            </p:spPr>
            <p:txBody>
              <a:bodyPr/>
              <a:lstStyle/>
              <a:p>
                <a:r>
                  <a:rPr lang="ru-RU">
                    <a:noFill/>
                  </a:rPr>
                  <a:t> </a:t>
                </a:r>
              </a:p>
            </p:txBody>
          </p:sp>
        </mc:Fallback>
      </mc:AlternateContent>
    </p:spTree>
    <p:extLst>
      <p:ext uri="{BB962C8B-B14F-4D97-AF65-F5344CB8AC3E}">
        <p14:creationId xmlns:p14="http://schemas.microsoft.com/office/powerpoint/2010/main" val="192781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фотография, белый, мужчина, черный&#10;&#10;Автоматически созданное описание">
            <a:extLst>
              <a:ext uri="{FF2B5EF4-FFF2-40B4-BE49-F238E27FC236}">
                <a16:creationId xmlns:a16="http://schemas.microsoft.com/office/drawing/2014/main" id="{783282F3-23C7-4F9F-97A7-F1E6EF41235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435"/>
            <a:ext cx="12192000" cy="6858000"/>
          </a:xfrm>
          <a:prstGeom prst="rect">
            <a:avLst/>
          </a:prstGeom>
        </p:spPr>
      </p:pic>
      <p:sp>
        <p:nvSpPr>
          <p:cNvPr id="3" name="TextBox 2">
            <a:extLst>
              <a:ext uri="{FF2B5EF4-FFF2-40B4-BE49-F238E27FC236}">
                <a16:creationId xmlns:a16="http://schemas.microsoft.com/office/drawing/2014/main" id="{B0DB0D4E-5DF4-4AF3-8379-A3283B0146F6}"/>
              </a:ext>
            </a:extLst>
          </p:cNvPr>
          <p:cNvSpPr txBox="1"/>
          <p:nvPr/>
        </p:nvSpPr>
        <p:spPr>
          <a:xfrm>
            <a:off x="360000" y="360000"/>
            <a:ext cx="6650400" cy="892552"/>
          </a:xfrm>
          <a:prstGeom prst="rect">
            <a:avLst/>
          </a:prstGeom>
          <a:noFill/>
        </p:spPr>
        <p:txBody>
          <a:bodyPr wrap="square" rtlCol="0">
            <a:spAutoFit/>
          </a:bodyPr>
          <a:lstStyle/>
          <a:p>
            <a:r>
              <a:rPr lang="ru-RU" sz="2800" b="1" i="1" dirty="0"/>
              <a:t>Последовательные методы проекции</a:t>
            </a:r>
          </a:p>
          <a:p>
            <a:r>
              <a:rPr lang="en-US" sz="2400" b="1" i="1" dirty="0"/>
              <a:t>Gray-level Code (</a:t>
            </a:r>
            <a:r>
              <a:rPr lang="ru-RU" sz="2400" b="1" i="1" dirty="0"/>
              <a:t>кодирование</a:t>
            </a:r>
            <a:r>
              <a:rPr lang="en-US" sz="2400" b="1" i="1" dirty="0"/>
              <a:t> </a:t>
            </a:r>
            <a:r>
              <a:rPr lang="ru-RU" sz="2400" b="1" i="1" dirty="0"/>
              <a:t>по шкале серого)</a:t>
            </a:r>
          </a:p>
        </p:txBody>
      </p:sp>
      <p:sp>
        <p:nvSpPr>
          <p:cNvPr id="6" name="TextBox 5">
            <a:extLst>
              <a:ext uri="{FF2B5EF4-FFF2-40B4-BE49-F238E27FC236}">
                <a16:creationId xmlns:a16="http://schemas.microsoft.com/office/drawing/2014/main" id="{59EF6FE3-3B0C-448A-B62E-93E7C0181F56}"/>
              </a:ext>
            </a:extLst>
          </p:cNvPr>
          <p:cNvSpPr txBox="1"/>
          <p:nvPr/>
        </p:nvSpPr>
        <p:spPr>
          <a:xfrm>
            <a:off x="359999" y="1800000"/>
            <a:ext cx="6092559" cy="2015936"/>
          </a:xfrm>
          <a:prstGeom prst="rect">
            <a:avLst/>
          </a:prstGeom>
          <a:solidFill>
            <a:schemeClr val="bg1"/>
          </a:solidFill>
        </p:spPr>
        <p:txBody>
          <a:bodyPr wrap="square" rtlCol="0">
            <a:spAutoFit/>
          </a:bodyPr>
          <a:lstStyle/>
          <a:p>
            <a:pPr algn="just">
              <a:spcAft>
                <a:spcPts val="600"/>
              </a:spcAft>
            </a:pPr>
            <a:r>
              <a:rPr lang="ru-RU" sz="2500" dirty="0">
                <a:latin typeface="Calibri" panose="020F0502020204030204" pitchFamily="34" charset="0"/>
                <a:ea typeface="Calibri" panose="020F0502020204030204" pitchFamily="34" charset="0"/>
                <a:cs typeface="Times New Roman" panose="02020603050405020304" pitchFamily="18" charset="0"/>
              </a:rPr>
              <a:t>Для уменьшения количества шаблонов и получения изображения с высоким разрешением используют паттерны с различными уровнями интенсивности (по шкале серого)</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F86E4E-8229-4D2C-8F89-454CF8B1ACD0}"/>
                  </a:ext>
                </a:extLst>
              </p:cNvPr>
              <p:cNvSpPr txBox="1"/>
              <p:nvPr/>
            </p:nvSpPr>
            <p:spPr>
              <a:xfrm>
                <a:off x="878819" y="4176345"/>
                <a:ext cx="5054917"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𝑁</m:t>
                      </m:r>
                      <m:r>
                        <a:rPr lang="en-US" sz="2500" b="0" i="1" smtClean="0">
                          <a:solidFill>
                            <a:schemeClr val="tx1"/>
                          </a:solidFill>
                          <a:latin typeface="Cambria Math" panose="02040503050406030204" pitchFamily="18" charset="0"/>
                        </a:rPr>
                        <m:t>=3 −колич</m:t>
                      </m:r>
                      <m:r>
                        <a:rPr lang="ru-RU" sz="2500" b="0" i="1" smtClean="0">
                          <a:solidFill>
                            <a:schemeClr val="tx1"/>
                          </a:solidFill>
                          <a:latin typeface="Cambria Math" panose="02040503050406030204" pitchFamily="18" charset="0"/>
                        </a:rPr>
                        <m:t>ество паттернов</m:t>
                      </m:r>
                    </m:oMath>
                  </m:oMathPara>
                </a14:m>
                <a:endParaRPr lang="ru-RU" sz="2500" b="0" i="1" dirty="0">
                  <a:solidFill>
                    <a:schemeClr val="tx1"/>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B7F86E4E-8229-4D2C-8F89-454CF8B1ACD0}"/>
                  </a:ext>
                </a:extLst>
              </p:cNvPr>
              <p:cNvSpPr txBox="1">
                <a:spLocks noRot="1" noChangeAspect="1" noMove="1" noResize="1" noEditPoints="1" noAdjustHandles="1" noChangeArrowheads="1" noChangeShapeType="1" noTextEdit="1"/>
              </p:cNvSpPr>
              <p:nvPr/>
            </p:nvSpPr>
            <p:spPr>
              <a:xfrm>
                <a:off x="878819" y="4176345"/>
                <a:ext cx="5054917" cy="477054"/>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78E700-D13D-44D2-9506-CF22937E2B36}"/>
                  </a:ext>
                </a:extLst>
              </p:cNvPr>
              <p:cNvSpPr txBox="1"/>
              <p:nvPr/>
            </p:nvSpPr>
            <p:spPr>
              <a:xfrm>
                <a:off x="635617" y="5849082"/>
                <a:ext cx="5816941"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sz="2500" i="1" smtClean="0">
                              <a:solidFill>
                                <a:schemeClr val="tx1"/>
                              </a:solidFill>
                              <a:latin typeface="Cambria Math" panose="02040503050406030204" pitchFamily="18" charset="0"/>
                            </a:rPr>
                          </m:ctrlPr>
                        </m:sSupPr>
                        <m:e>
                          <m:r>
                            <a:rPr lang="en-US" sz="2500" b="0" i="1" smtClean="0">
                              <a:solidFill>
                                <a:schemeClr val="tx1"/>
                              </a:solidFill>
                              <a:latin typeface="Cambria Math" panose="02040503050406030204" pitchFamily="18" charset="0"/>
                            </a:rPr>
                            <m:t>𝑀</m:t>
                          </m:r>
                        </m:e>
                        <m:sup>
                          <m:r>
                            <a:rPr lang="en-US" sz="2500" b="0" i="1" smtClean="0">
                              <a:solidFill>
                                <a:schemeClr val="tx1"/>
                              </a:solidFill>
                              <a:latin typeface="Cambria Math" panose="02040503050406030204" pitchFamily="18" charset="0"/>
                            </a:rPr>
                            <m:t>𝑁</m:t>
                          </m:r>
                        </m:sup>
                      </m:sSup>
                      <m:r>
                        <a:rPr lang="en-US" sz="2500" b="0" i="1" smtClean="0">
                          <a:solidFill>
                            <a:schemeClr val="tx1"/>
                          </a:solidFill>
                          <a:latin typeface="Cambria Math" panose="02040503050406030204" pitchFamily="18" charset="0"/>
                        </a:rPr>
                        <m:t>=</m:t>
                      </m:r>
                      <m:sSup>
                        <m:sSupPr>
                          <m:ctrlPr>
                            <a:rPr lang="en-US" sz="2500" b="0" i="1" smtClean="0">
                              <a:solidFill>
                                <a:schemeClr val="tx1"/>
                              </a:solidFill>
                              <a:latin typeface="Cambria Math" panose="02040503050406030204" pitchFamily="18" charset="0"/>
                            </a:rPr>
                          </m:ctrlPr>
                        </m:sSupPr>
                        <m:e>
                          <m:r>
                            <a:rPr lang="en-US" sz="2500" b="0" i="1" smtClean="0">
                              <a:solidFill>
                                <a:schemeClr val="tx1"/>
                              </a:solidFill>
                              <a:latin typeface="Cambria Math" panose="02040503050406030204" pitchFamily="18" charset="0"/>
                            </a:rPr>
                            <m:t>3</m:t>
                          </m:r>
                        </m:e>
                        <m:sup>
                          <m:r>
                            <a:rPr lang="en-US" sz="2500" b="0" i="1" smtClean="0">
                              <a:solidFill>
                                <a:schemeClr val="tx1"/>
                              </a:solidFill>
                              <a:latin typeface="Cambria Math" panose="02040503050406030204" pitchFamily="18" charset="0"/>
                            </a:rPr>
                            <m:t>3</m:t>
                          </m:r>
                        </m:sup>
                      </m:sSup>
                      <m:r>
                        <a:rPr lang="ru-RU" sz="2500" b="0" i="1" smtClean="0">
                          <a:solidFill>
                            <a:schemeClr val="tx1"/>
                          </a:solidFill>
                          <a:latin typeface="Cambria Math" panose="02040503050406030204" pitchFamily="18" charset="0"/>
                        </a:rPr>
                        <m:t>=</m:t>
                      </m:r>
                      <m:r>
                        <a:rPr lang="en-US" sz="2500" b="0" i="1" smtClean="0">
                          <a:solidFill>
                            <a:schemeClr val="tx1"/>
                          </a:solidFill>
                          <a:latin typeface="Cambria Math" panose="02040503050406030204" pitchFamily="18" charset="0"/>
                        </a:rPr>
                        <m:t>27</m:t>
                      </m:r>
                      <m:r>
                        <a:rPr lang="ru-RU" sz="2500" b="0" i="1" smtClean="0">
                          <a:solidFill>
                            <a:schemeClr val="tx1"/>
                          </a:solidFill>
                          <a:latin typeface="Cambria Math" panose="02040503050406030204" pitchFamily="18" charset="0"/>
                        </a:rPr>
                        <m:t>−различные значения</m:t>
                      </m:r>
                    </m:oMath>
                  </m:oMathPara>
                </a14:m>
                <a:endParaRPr lang="ru-RU" sz="2500" dirty="0">
                  <a:solidFill>
                    <a:schemeClr val="tx1"/>
                  </a:solidFill>
                </a:endParaRPr>
              </a:p>
            </p:txBody>
          </p:sp>
        </mc:Choice>
        <mc:Fallback xmlns="">
          <p:sp>
            <p:nvSpPr>
              <p:cNvPr id="12" name="TextBox 11">
                <a:extLst>
                  <a:ext uri="{FF2B5EF4-FFF2-40B4-BE49-F238E27FC236}">
                    <a16:creationId xmlns:a16="http://schemas.microsoft.com/office/drawing/2014/main" id="{B478E700-D13D-44D2-9506-CF22937E2B36}"/>
                  </a:ext>
                </a:extLst>
              </p:cNvPr>
              <p:cNvSpPr txBox="1">
                <a:spLocks noRot="1" noChangeAspect="1" noMove="1" noResize="1" noEditPoints="1" noAdjustHandles="1" noChangeArrowheads="1" noChangeShapeType="1" noTextEdit="1"/>
              </p:cNvSpPr>
              <p:nvPr/>
            </p:nvSpPr>
            <p:spPr>
              <a:xfrm>
                <a:off x="635617" y="5849082"/>
                <a:ext cx="5816941" cy="477054"/>
              </a:xfrm>
              <a:prstGeom prst="rect">
                <a:avLst/>
              </a:prstGeom>
              <a:blipFill>
                <a:blip r:embed="rId5"/>
                <a:stretch>
                  <a:fillRect b="-8861"/>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8FCC11ED-15C1-44B6-87D5-8C22C9D5A03C}"/>
              </a:ext>
            </a:extLst>
          </p:cNvPr>
          <p:cNvPicPr>
            <a:picLocks noChangeAspect="1"/>
          </p:cNvPicPr>
          <p:nvPr/>
        </p:nvPicPr>
        <p:blipFill>
          <a:blip r:embed="rId6"/>
          <a:stretch>
            <a:fillRect/>
          </a:stretch>
        </p:blipFill>
        <p:spPr>
          <a:xfrm>
            <a:off x="6828572" y="1800000"/>
            <a:ext cx="5003429" cy="305118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E93C79-6557-4A2C-A92F-03435BC32C39}"/>
                  </a:ext>
                </a:extLst>
              </p:cNvPr>
              <p:cNvSpPr txBox="1"/>
              <p:nvPr/>
            </p:nvSpPr>
            <p:spPr>
              <a:xfrm>
                <a:off x="878818" y="5013808"/>
                <a:ext cx="5054917" cy="4770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𝑀</m:t>
                      </m:r>
                      <m:r>
                        <a:rPr lang="en-US" sz="2500" b="0" i="1" smtClean="0">
                          <a:solidFill>
                            <a:schemeClr val="tx1"/>
                          </a:solidFill>
                          <a:latin typeface="Cambria Math" panose="02040503050406030204" pitchFamily="18" charset="0"/>
                        </a:rPr>
                        <m:t>=3 −уровни </m:t>
                      </m:r>
                      <m:r>
                        <a:rPr lang="ru-RU" sz="2500" b="0" i="1" smtClean="0">
                          <a:solidFill>
                            <a:schemeClr val="tx1"/>
                          </a:solidFill>
                          <a:latin typeface="Cambria Math" panose="02040503050406030204" pitchFamily="18" charset="0"/>
                        </a:rPr>
                        <m:t>интенсивности</m:t>
                      </m:r>
                    </m:oMath>
                  </m:oMathPara>
                </a14:m>
                <a:endParaRPr lang="ru-RU" sz="2500" b="0" i="1" dirty="0">
                  <a:solidFill>
                    <a:schemeClr val="tx1"/>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15E93C79-6557-4A2C-A92F-03435BC32C39}"/>
                  </a:ext>
                </a:extLst>
              </p:cNvPr>
              <p:cNvSpPr txBox="1">
                <a:spLocks noRot="1" noChangeAspect="1" noMove="1" noResize="1" noEditPoints="1" noAdjustHandles="1" noChangeArrowheads="1" noChangeShapeType="1" noTextEdit="1"/>
              </p:cNvSpPr>
              <p:nvPr/>
            </p:nvSpPr>
            <p:spPr>
              <a:xfrm>
                <a:off x="878818" y="5013808"/>
                <a:ext cx="5054917" cy="477054"/>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4588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TotalTime>
  <Words>1418</Words>
  <Application>Microsoft Office PowerPoint</Application>
  <PresentationFormat>Широкоэкранный</PresentationFormat>
  <Paragraphs>182</Paragraphs>
  <Slides>26</Slides>
  <Notes>26</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26</vt:i4>
      </vt:variant>
    </vt:vector>
  </HeadingPairs>
  <TitlesOfParts>
    <vt:vector size="36" baseType="lpstr">
      <vt:lpstr>Arial</vt:lpstr>
      <vt:lpstr>Calibri</vt:lpstr>
      <vt:lpstr>Calibri Light</vt:lpstr>
      <vt:lpstr>Cambria Math</vt:lpstr>
      <vt:lpstr>NimbusRomNo9L-Regu</vt:lpstr>
      <vt:lpstr>NimbusRomNo9L-ReguItal</vt:lpstr>
      <vt:lpstr>RMTMI</vt:lpstr>
      <vt:lpstr>Times New Roman</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Anton Larionov</dc:creator>
  <cp:lastModifiedBy>Anton Larionov</cp:lastModifiedBy>
  <cp:revision>268</cp:revision>
  <dcterms:created xsi:type="dcterms:W3CDTF">2020-11-10T19:54:06Z</dcterms:created>
  <dcterms:modified xsi:type="dcterms:W3CDTF">2020-12-01T11:38:14Z</dcterms:modified>
</cp:coreProperties>
</file>